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1" r:id="rId4"/>
    <p:sldId id="260" r:id="rId5"/>
    <p:sldId id="261" r:id="rId6"/>
    <p:sldId id="272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9" r:id="rId15"/>
    <p:sldId id="270" r:id="rId16"/>
    <p:sldId id="273" r:id="rId17"/>
    <p:sldId id="274" r:id="rId18"/>
    <p:sldId id="275" r:id="rId19"/>
    <p:sldId id="29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3" r:id="rId31"/>
    <p:sldId id="287" r:id="rId32"/>
    <p:sldId id="288" r:id="rId33"/>
    <p:sldId id="289" r:id="rId34"/>
    <p:sldId id="290" r:id="rId35"/>
    <p:sldId id="295" r:id="rId36"/>
    <p:sldId id="296" r:id="rId37"/>
    <p:sldId id="299" r:id="rId38"/>
    <p:sldId id="300" r:id="rId39"/>
    <p:sldId id="297" r:id="rId40"/>
    <p:sldId id="298" r:id="rId41"/>
    <p:sldId id="291" r:id="rId42"/>
    <p:sldId id="292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13" r:id="rId52"/>
    <p:sldId id="309" r:id="rId53"/>
    <p:sldId id="310" r:id="rId54"/>
    <p:sldId id="311" r:id="rId55"/>
    <p:sldId id="312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993020" y="6762"/>
            <a:ext cx="1859661" cy="686391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3470022" y="-4713"/>
            <a:ext cx="1527735" cy="6873277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74836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19403" y="1508787"/>
            <a:ext cx="5376597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9403" y="4389107"/>
            <a:ext cx="5376597" cy="1920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3741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0000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8103632" y="480001"/>
            <a:ext cx="3600000" cy="589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91816" y="480001"/>
            <a:ext cx="3600000" cy="5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9479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159896" y="2492896"/>
            <a:ext cx="1872208" cy="1872208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4778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77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6785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44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216000" y="2468896"/>
            <a:ext cx="2976000" cy="38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72000" y="2468896"/>
            <a:ext cx="2976000" cy="384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560857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110731" y="0"/>
            <a:ext cx="3048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144000" y="931704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10731" y="3438142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63172" y="932723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3439160"/>
            <a:ext cx="3048000" cy="24962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7885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51280" y="1699523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00220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9842831" y="1699523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851280" y="3952861"/>
            <a:ext cx="2649569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500220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842831" y="3952861"/>
            <a:ext cx="2342984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696861"/>
            <a:ext cx="4859363" cy="45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426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8916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101075"/>
            <a:ext cx="12192000" cy="2208245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582326"/>
            <a:ext cx="12192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35041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09320"/>
            <a:ext cx="12192000" cy="960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 userDrawn="1"/>
        </p:nvSpPr>
        <p:spPr>
          <a:xfrm>
            <a:off x="0" y="6211360"/>
            <a:ext cx="12192000" cy="96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25139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797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345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156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1"/>
            <a:ext cx="10515465" cy="686860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3392" y="164638"/>
            <a:ext cx="11568608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932723"/>
            <a:ext cx="11568608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361259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0431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8516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5662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27721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8977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151839" y="1700809"/>
            <a:ext cx="2198492" cy="21984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200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548680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768227" y="695936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613" y="3185733"/>
            <a:ext cx="3552395" cy="35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112224" y="3332989"/>
            <a:ext cx="3263552" cy="2216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017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1030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69115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97" y="1630695"/>
            <a:ext cx="4497771" cy="544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88289" y="1814893"/>
            <a:ext cx="2593953" cy="4006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34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37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78457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4800" y="1316766"/>
            <a:ext cx="8584243" cy="43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311696" y="5682850"/>
            <a:ext cx="11568608" cy="722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13786" y="1873324"/>
            <a:ext cx="4114129" cy="30424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925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354400" y="627275"/>
            <a:ext cx="3360000" cy="33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94440" y="4089360"/>
            <a:ext cx="2219961" cy="22199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812477" y="1773170"/>
            <a:ext cx="2219799" cy="2214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8109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80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google.hu/imgres?imgurl=http://www.eandh.hu/pic/fizetesi_meghagyas_penz.jpg&amp;imgrefurl=http://www.eandh.hu/kovetelesbehajtas/fizetesi_meghagyas.php&amp;h=200&amp;w=250&amp;sz=9&amp;hl=hu&amp;start=15&amp;tbnid=d-7jJVblUKeTiM:&amp;tbnh=89&amp;tbnw=111&amp;prev=/images%3Fq%3Dp%25C3%25A9nz%26gbv%3D2%26ndsp%3D20%26hl%3Dhu%26sa%3D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79644" y="5206983"/>
            <a:ext cx="5952661" cy="768084"/>
          </a:xfrm>
        </p:spPr>
        <p:txBody>
          <a:bodyPr/>
          <a:lstStyle/>
          <a:p>
            <a:pPr algn="l"/>
            <a:r>
              <a:rPr lang="hu-HU" altLang="ko-KR" dirty="0" smtClean="0">
                <a:solidFill>
                  <a:schemeClr val="accent2"/>
                </a:solidFill>
              </a:rPr>
              <a:t>Gazdasági </a:t>
            </a:r>
            <a:r>
              <a:rPr lang="hu-HU" altLang="ko-KR" dirty="0">
                <a:solidFill>
                  <a:schemeClr val="accent2"/>
                </a:solidFill>
              </a:rPr>
              <a:t>jog 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3659" y="4507725"/>
            <a:ext cx="784259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ko-KR" sz="1867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rPr>
              <a:t>Büntetőjog 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48683" y="1"/>
            <a:ext cx="759717" cy="68580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728741" y="0"/>
            <a:ext cx="1814864" cy="68580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48682" y="0"/>
            <a:ext cx="1818143" cy="68580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9" y="4773149"/>
            <a:ext cx="3242065" cy="9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8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98582" y="240145"/>
            <a:ext cx="11891818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800" smtClean="0">
                <a:solidFill>
                  <a:srgbClr val="FFCC00"/>
                </a:solidFill>
              </a:rPr>
              <a:t>BŰNCSELEKMÉNY MINEK MINŐSÜL?</a:t>
            </a:r>
            <a:endParaRPr lang="hu-HU" altLang="hu-HU" sz="4800" dirty="0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18509" y="1879600"/>
            <a:ext cx="7543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hu-HU" altLang="hu-HU" b="1" dirty="0" smtClean="0">
              <a:effectLst/>
            </a:endParaRPr>
          </a:p>
          <a:p>
            <a:endParaRPr lang="hu-HU" altLang="hu-HU" b="1" dirty="0" smtClean="0">
              <a:effectLst/>
            </a:endParaRPr>
          </a:p>
          <a:p>
            <a:endParaRPr lang="hu-HU" altLang="hu-HU" b="1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4400" b="1" dirty="0" smtClean="0">
                <a:effectLst/>
              </a:rPr>
              <a:t>  BŰNTETT       VÉTSÉG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1800" dirty="0" smtClean="0">
                <a:effectLst/>
              </a:rPr>
              <a:t>     (sz., 2 évnél több)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1907472">
            <a:off x="4657437" y="1904539"/>
            <a:ext cx="333375" cy="838200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 rot="20326924">
            <a:off x="7200698" y="1911515"/>
            <a:ext cx="333375" cy="838200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10907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497127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000" smtClean="0">
                <a:solidFill>
                  <a:srgbClr val="FFCC00"/>
                </a:solidFill>
              </a:rPr>
              <a:t>BŰNÖSSÉG MEGNYILVÁNULÁSI FORMÁI</a:t>
            </a:r>
            <a:endParaRPr lang="hu-HU" altLang="hu-HU" sz="4000" dirty="0" smtClean="0">
              <a:solidFill>
                <a:srgbClr val="FFCC00"/>
              </a:solidFill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4020128" y="1744356"/>
            <a:ext cx="333375" cy="838200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7885167" y="1770009"/>
            <a:ext cx="333375" cy="797819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5" name="Téglalap 4"/>
          <p:cNvSpPr/>
          <p:nvPr/>
        </p:nvSpPr>
        <p:spPr>
          <a:xfrm>
            <a:off x="2937652" y="3595316"/>
            <a:ext cx="7587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3200" b="1" dirty="0" smtClean="0">
                <a:effectLst/>
              </a:rPr>
              <a:t>SZÁNDÉKOSSÁG    GONDATLANSÁG</a:t>
            </a:r>
            <a:endParaRPr lang="hu-HU" altLang="hu-HU" sz="32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747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505526" y="1812836"/>
            <a:ext cx="93841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Szándékosság (kívánja: </a:t>
            </a:r>
            <a:r>
              <a:rPr lang="hu-HU" altLang="hu-HU" sz="2800" dirty="0" err="1" smtClean="0">
                <a:effectLst/>
              </a:rPr>
              <a:t>dolus</a:t>
            </a:r>
            <a:r>
              <a:rPr lang="hu-HU" altLang="hu-HU" sz="2800" dirty="0" smtClean="0">
                <a:effectLst/>
              </a:rPr>
              <a:t> </a:t>
            </a:r>
            <a:r>
              <a:rPr lang="hu-HU" altLang="hu-HU" sz="2800" dirty="0" err="1" smtClean="0">
                <a:effectLst/>
              </a:rPr>
              <a:t>directus</a:t>
            </a:r>
            <a:r>
              <a:rPr lang="hu-HU" altLang="hu-HU" sz="2800" dirty="0" smtClean="0">
                <a:effectLst/>
              </a:rPr>
              <a:t>,  eshetőleges </a:t>
            </a:r>
            <a:r>
              <a:rPr lang="hu-HU" altLang="hu-HU" sz="2800" dirty="0" err="1" smtClean="0">
                <a:effectLst/>
              </a:rPr>
              <a:t>dolus</a:t>
            </a:r>
            <a:r>
              <a:rPr lang="hu-HU" altLang="hu-HU" sz="2800" dirty="0" smtClean="0">
                <a:effectLst/>
              </a:rPr>
              <a:t> </a:t>
            </a:r>
            <a:r>
              <a:rPr lang="hu-HU" altLang="hu-HU" sz="2800" dirty="0" err="1" smtClean="0">
                <a:effectLst/>
              </a:rPr>
              <a:t>eventualis</a:t>
            </a:r>
            <a:r>
              <a:rPr lang="hu-HU" altLang="hu-HU" sz="2800" dirty="0" smtClean="0">
                <a:effectLst/>
              </a:rPr>
              <a:t>)</a:t>
            </a:r>
          </a:p>
          <a:p>
            <a:pPr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Gondatlanság (tudatos: </a:t>
            </a:r>
            <a:r>
              <a:rPr lang="hu-HU" altLang="hu-HU" sz="2800" dirty="0" err="1" smtClean="0">
                <a:effectLst/>
              </a:rPr>
              <a:t>luxuria</a:t>
            </a:r>
            <a:r>
              <a:rPr lang="hu-HU" altLang="hu-HU" sz="2800" dirty="0" smtClean="0">
                <a:effectLst/>
              </a:rPr>
              <a:t>, hanyagság </a:t>
            </a:r>
            <a:r>
              <a:rPr lang="hu-HU" altLang="hu-HU" sz="2800" dirty="0" err="1" smtClean="0">
                <a:effectLst/>
              </a:rPr>
              <a:t>negligentia</a:t>
            </a:r>
            <a:r>
              <a:rPr lang="hu-HU" altLang="hu-HU" sz="2800" dirty="0" smtClean="0">
                <a:effectLst/>
              </a:rPr>
              <a:t>)  </a:t>
            </a: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64765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453747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altLang="ko-KR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Elbírálás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432705"/>
              </p:ext>
            </p:extLst>
          </p:nvPr>
        </p:nvGraphicFramePr>
        <p:xfrm>
          <a:off x="8636013" y="541193"/>
          <a:ext cx="1344800" cy="2887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Klip" r:id="rId3" imgW="1857600" imgH="3995640" progId="MS_ClipArt_Gallery.2">
                  <p:embed/>
                </p:oleObj>
              </mc:Choice>
              <mc:Fallback>
                <p:oleObj name="Klip" r:id="rId3" imgW="1857600" imgH="3995640" progId="MS_ClipArt_Gallery.2">
                  <p:embed/>
                  <p:pic>
                    <p:nvPicPr>
                      <p:cNvPr id="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13" y="541193"/>
                        <a:ext cx="1344800" cy="28878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188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/>
              <a:t>		ELKÖVETŐK</a:t>
            </a:r>
            <a:endParaRPr lang="hu-HU" altLang="hu-HU" dirty="0" smtClean="0"/>
          </a:p>
        </p:txBody>
      </p:sp>
      <p:sp>
        <p:nvSpPr>
          <p:cNvPr id="3" name="Téglalap 2"/>
          <p:cNvSpPr/>
          <p:nvPr/>
        </p:nvSpPr>
        <p:spPr>
          <a:xfrm>
            <a:off x="2583696" y="3004180"/>
            <a:ext cx="728917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3600" b="1" dirty="0" smtClean="0">
                <a:solidFill>
                  <a:srgbClr val="FFCC00"/>
                </a:solidFill>
              </a:rPr>
              <a:t>TETTESEK</a:t>
            </a:r>
            <a:r>
              <a:rPr lang="hu-HU" altLang="hu-HU" sz="3600" b="1" dirty="0">
                <a:solidFill>
                  <a:srgbClr val="FFCC00"/>
                </a:solidFill>
              </a:rPr>
              <a:t>	       		</a:t>
            </a:r>
            <a:r>
              <a:rPr lang="hu-HU" altLang="hu-HU" sz="3600" b="1" dirty="0" smtClean="0">
                <a:solidFill>
                  <a:srgbClr val="FFCC00"/>
                </a:solidFill>
              </a:rPr>
              <a:t>RÉSZESEK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3600" b="1" dirty="0">
                <a:solidFill>
                  <a:srgbClr val="FFCC00"/>
                </a:solidFill>
              </a:rPr>
              <a:t>	</a:t>
            </a:r>
            <a:r>
              <a:rPr lang="hu-HU" altLang="hu-HU" sz="3600" b="1" dirty="0" smtClean="0">
                <a:solidFill>
                  <a:srgbClr val="FFCC00"/>
                </a:solidFill>
              </a:rPr>
              <a:t>3					2</a:t>
            </a:r>
            <a:endParaRPr lang="hu-HU" altLang="hu-HU" sz="3600" b="1" dirty="0">
              <a:solidFill>
                <a:srgbClr val="FFCC00"/>
              </a:solidFill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020128" y="1744356"/>
            <a:ext cx="333375" cy="838200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885167" y="1770009"/>
            <a:ext cx="333375" cy="797819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pic>
        <p:nvPicPr>
          <p:cNvPr id="6" name="Picture 6" descr="MCj0287175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689" y="3764973"/>
            <a:ext cx="1881187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15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10016836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/>
              <a:t>ELJÁRÁS INDUL</a:t>
            </a:r>
            <a:endParaRPr lang="hu-HU" altLang="hu-HU" dirty="0" smtClean="0"/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0016836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dirty="0" smtClean="0">
                <a:effectLst/>
              </a:rPr>
              <a:t>HIVATALBÓL</a:t>
            </a:r>
          </a:p>
          <a:p>
            <a:r>
              <a:rPr lang="hu-HU" altLang="hu-HU" dirty="0" smtClean="0">
                <a:effectLst/>
              </a:rPr>
              <a:t>MAGÁNINDÍTVÁNYRA </a:t>
            </a:r>
          </a:p>
          <a:p>
            <a:pPr>
              <a:buFont typeface="Wingdings" panose="05000000000000000000" pitchFamily="2" charset="2"/>
              <a:buNone/>
            </a:pPr>
            <a:endParaRPr lang="hu-HU" altLang="hu-HU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1600" dirty="0" smtClean="0">
                <a:effectLst/>
              </a:rPr>
              <a:t>(</a:t>
            </a:r>
            <a:r>
              <a:rPr lang="hu-HU" altLang="hu-HU" sz="1600" dirty="0" err="1" smtClean="0">
                <a:effectLst/>
              </a:rPr>
              <a:t>PL:Lopás</a:t>
            </a:r>
            <a:r>
              <a:rPr lang="hu-HU" altLang="hu-HU" sz="1600" dirty="0" smtClean="0">
                <a:effectLst/>
              </a:rPr>
              <a:t>, rongálás, sikkasztás, csalás, információs rendszer felhasználásával elkövetett csalás, hűtlen </a:t>
            </a:r>
            <a:r>
              <a:rPr lang="hu-HU" altLang="hu-HU" sz="1600" dirty="0" smtClean="0">
                <a:effectLst/>
              </a:rPr>
              <a:t/>
            </a:r>
            <a:br>
              <a:rPr lang="hu-HU" altLang="hu-HU" sz="1600" dirty="0" smtClean="0">
                <a:effectLst/>
              </a:rPr>
            </a:br>
            <a:r>
              <a:rPr lang="hu-HU" altLang="hu-HU" sz="1600" dirty="0" smtClean="0">
                <a:effectLst/>
              </a:rPr>
              <a:t>kezelés</a:t>
            </a:r>
            <a:r>
              <a:rPr lang="hu-HU" altLang="hu-HU" sz="1600" dirty="0" smtClean="0">
                <a:effectLst/>
              </a:rPr>
              <a:t>, jogtalan elsajátítás, orgazdaság, illetve jármű önkényes elvétele miatt az elkövető csak </a:t>
            </a:r>
            <a:r>
              <a:rPr lang="hu-HU" altLang="hu-HU" sz="1600" dirty="0" smtClean="0">
                <a:effectLst/>
              </a:rPr>
              <a:t/>
            </a:r>
            <a:br>
              <a:rPr lang="hu-HU" altLang="hu-HU" sz="1600" dirty="0" smtClean="0">
                <a:effectLst/>
              </a:rPr>
            </a:br>
            <a:r>
              <a:rPr lang="hu-HU" altLang="hu-HU" sz="1600" dirty="0" smtClean="0">
                <a:effectLst/>
              </a:rPr>
              <a:t>magánindítványra </a:t>
            </a:r>
            <a:r>
              <a:rPr lang="hu-HU" altLang="hu-HU" sz="1600" dirty="0" smtClean="0">
                <a:effectLst/>
              </a:rPr>
              <a:t>büntethető, ha a sértett a hozzátartozója.)</a:t>
            </a:r>
          </a:p>
          <a:p>
            <a:endParaRPr lang="hu-HU" altLang="hu-HU" sz="1600" dirty="0" smtClean="0">
              <a:effectLst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29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960120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000" dirty="0" smtClean="0">
                <a:solidFill>
                  <a:srgbClr val="FFCC00"/>
                </a:solidFill>
              </a:rPr>
              <a:t>MIT ALKALMAZHAT A BÍRÓSÁG?</a:t>
            </a:r>
            <a:endParaRPr lang="hu-HU" altLang="hu-HU" sz="4000" dirty="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9601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effectLst/>
              </a:rPr>
              <a:t>	BÜNTETÉSEK  	INTÉZKEDÉSEK</a:t>
            </a:r>
          </a:p>
          <a:p>
            <a:endParaRPr lang="hu-HU" altLang="hu-HU" dirty="0" smtClean="0">
              <a:effectLst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020128" y="1744356"/>
            <a:ext cx="333375" cy="838200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885167" y="1770009"/>
            <a:ext cx="333375" cy="797819"/>
          </a:xfrm>
          <a:prstGeom prst="downArrow">
            <a:avLst>
              <a:gd name="adj1" fmla="val 50000"/>
              <a:gd name="adj2" fmla="val 6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23537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10506364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>
                <a:solidFill>
                  <a:srgbClr val="FFCC00"/>
                </a:solidFill>
              </a:rPr>
              <a:t>BÜNTETÉS </a:t>
            </a:r>
            <a:r>
              <a:rPr lang="hu-HU" altLang="hu-HU" u="sng" smtClean="0">
                <a:solidFill>
                  <a:srgbClr val="FFCC00"/>
                </a:solidFill>
              </a:rPr>
              <a:t>CÉLJA</a:t>
            </a:r>
            <a:endParaRPr lang="hu-HU" altLang="hu-HU" u="sng" dirty="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0506364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dirty="0" smtClean="0">
                <a:effectLst/>
              </a:rPr>
              <a:t>	a társadalom védelme érdekében annak megelőzése, hogy akár az elkövető, akár más bűncselekményt kövessen el.</a:t>
            </a: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3363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7746" y="304800"/>
            <a:ext cx="11901054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>
                <a:solidFill>
                  <a:srgbClr val="FFCC00"/>
                </a:solidFill>
              </a:rPr>
              <a:t>BÜNTETÉS KISZABÁSA</a:t>
            </a:r>
            <a:endParaRPr lang="hu-HU" altLang="hu-HU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87746" y="1981200"/>
            <a:ext cx="11901054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dirty="0" smtClean="0">
                <a:effectLst/>
              </a:rPr>
              <a:t>az igazodjon a bűncselekmény tárgyi súlyához</a:t>
            </a:r>
          </a:p>
          <a:p>
            <a:r>
              <a:rPr lang="hu-HU" altLang="hu-HU" dirty="0" smtClean="0">
                <a:effectLst/>
              </a:rPr>
              <a:t>bűnösség fokához</a:t>
            </a:r>
          </a:p>
          <a:p>
            <a:r>
              <a:rPr lang="hu-HU" altLang="hu-HU" dirty="0" smtClean="0">
                <a:effectLst/>
              </a:rPr>
              <a:t>elkövető társadalomra veszélyességéhez</a:t>
            </a:r>
          </a:p>
          <a:p>
            <a:r>
              <a:rPr lang="hu-HU" altLang="hu-HU" dirty="0" smtClean="0">
                <a:effectLst/>
              </a:rPr>
              <a:t>az egyéb enyhítő és súlyosító körülményekhez</a:t>
            </a: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2672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453747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altLang="ko-KR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Büntetések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560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453747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altLang="ko-KR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Büntetőjog, mint </a:t>
            </a:r>
            <a:r>
              <a:rPr kumimoji="0" lang="hu-HU" altLang="ko-KR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jogág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5288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9573491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i="1" smtClean="0">
                <a:solidFill>
                  <a:srgbClr val="FF9933"/>
                </a:solidFill>
              </a:rPr>
              <a:t>Büntetések</a:t>
            </a:r>
            <a:r>
              <a:rPr lang="hu-HU" altLang="hu-HU" smtClean="0"/>
              <a:t> </a:t>
            </a:r>
            <a:endParaRPr lang="hu-HU" altLang="hu-HU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957349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szabadságvesztés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az elzárás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közérdekű munka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pénzbüntetés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foglalkozástól eltiltás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járművezetéstől eltiltás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kitiltás</a:t>
            </a:r>
            <a:endParaRPr lang="hu-HU" altLang="hu-HU" sz="2800" i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sportrendezvények látogatásától való eltiltás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kiutasítás. </a:t>
            </a:r>
            <a:r>
              <a:rPr lang="hu-HU" altLang="hu-HU" sz="1000" dirty="0" smtClean="0">
                <a:effectLst/>
              </a:rPr>
              <a:t>(Btk.33. § )</a:t>
            </a:r>
          </a:p>
        </p:txBody>
      </p:sp>
      <p:pic>
        <p:nvPicPr>
          <p:cNvPr id="4" name="Picture 5" descr="Részlet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372" y="822325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463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10626436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dirty="0" smtClean="0"/>
              <a:t/>
            </a:r>
            <a:br>
              <a:rPr lang="hu-HU" altLang="hu-HU" sz="3200" dirty="0" smtClean="0"/>
            </a:br>
            <a:r>
              <a:rPr lang="hu-HU" altLang="hu-HU" sz="3200" dirty="0" err="1" smtClean="0"/>
              <a:t>Bcs</a:t>
            </a:r>
            <a:r>
              <a:rPr lang="hu-HU" altLang="hu-HU" sz="3200" dirty="0" smtClean="0"/>
              <a:t>. büntetési tételének felső határa 3 évi </a:t>
            </a:r>
            <a:br>
              <a:rPr lang="hu-HU" altLang="hu-HU" sz="3200" dirty="0" smtClean="0"/>
            </a:br>
            <a:r>
              <a:rPr lang="hu-HU" altLang="hu-HU" sz="3200" dirty="0" smtClean="0"/>
              <a:t>szabadságvesztésnél nem súlyosabb?</a:t>
            </a:r>
            <a:r>
              <a:rPr lang="hu-HU" altLang="hu-HU" sz="4000" dirty="0" smtClean="0"/>
              <a:t/>
            </a:r>
            <a:br>
              <a:rPr lang="hu-HU" altLang="hu-HU" sz="4000" dirty="0" smtClean="0"/>
            </a:br>
            <a:endParaRPr lang="hu-HU" altLang="hu-HU" sz="4000" dirty="0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46727" y="1924627"/>
            <a:ext cx="10626436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Szabadságvesztés helyett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elzárás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közérdekű munka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elzárás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pénzbüntetés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foglalkozástól eltiltás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járművezetéstől eltiltás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kitiltás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sportrendezvények látogatásától való eltiltás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kiutasítás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is kiszabható</a:t>
            </a:r>
          </a:p>
        </p:txBody>
      </p:sp>
    </p:spTree>
    <p:extLst>
      <p:ext uri="{BB962C8B-B14F-4D97-AF65-F5344CB8AC3E}">
        <p14:creationId xmlns:p14="http://schemas.microsoft.com/office/powerpoint/2010/main" val="2412490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0" y="4341885"/>
            <a:ext cx="12192000" cy="76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 algn="l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3200" dirty="0" smtClean="0">
                <a:effectLst/>
              </a:rPr>
              <a:t>   </a:t>
            </a:r>
            <a:r>
              <a:rPr lang="hu-HU" altLang="hu-HU" sz="3200" b="1" u="sng" dirty="0" smtClean="0">
                <a:effectLst/>
              </a:rPr>
              <a:t>végrehajtásának </a:t>
            </a:r>
            <a:r>
              <a:rPr lang="hu-HU" altLang="hu-HU" sz="3200" b="1" u="sng" dirty="0" smtClean="0">
                <a:effectLst/>
              </a:rPr>
              <a:t>célja</a:t>
            </a:r>
            <a:r>
              <a:rPr lang="hu-HU" altLang="hu-HU" sz="3200" dirty="0" smtClean="0">
                <a:effectLst/>
              </a:rPr>
              <a:t> </a:t>
            </a:r>
            <a:r>
              <a:rPr lang="hu-HU" altLang="hu-HU" sz="3200" dirty="0" smtClean="0">
                <a:effectLst/>
              </a:rPr>
              <a:t>: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3200" dirty="0" smtClean="0">
                <a:effectLst/>
              </a:rPr>
              <a:t>az </a:t>
            </a:r>
            <a:r>
              <a:rPr lang="hu-HU" altLang="hu-HU" sz="3200" dirty="0" smtClean="0">
                <a:effectLst/>
              </a:rPr>
              <a:t>ítéletben meghatározott </a:t>
            </a:r>
            <a:r>
              <a:rPr lang="hu-HU" altLang="hu-HU" sz="3200" dirty="0" smtClean="0">
                <a:effectLst/>
              </a:rPr>
              <a:t>joghátrány érvényesítése</a:t>
            </a:r>
            <a:r>
              <a:rPr lang="hu-HU" altLang="hu-HU" sz="3200" dirty="0" smtClean="0">
                <a:effectLst/>
              </a:rPr>
              <a:t>, </a:t>
            </a:r>
            <a:r>
              <a:rPr lang="hu-HU" altLang="hu-HU" sz="3200" dirty="0" smtClean="0">
                <a:effectLst/>
              </a:rPr>
              <a:t/>
            </a:r>
            <a:br>
              <a:rPr lang="hu-HU" altLang="hu-HU" sz="3200" dirty="0" smtClean="0">
                <a:effectLst/>
              </a:rPr>
            </a:br>
            <a:r>
              <a:rPr lang="hu-HU" altLang="hu-HU" sz="3200" dirty="0" smtClean="0">
                <a:effectLst/>
              </a:rPr>
              <a:t>valamint </a:t>
            </a:r>
            <a:r>
              <a:rPr lang="hu-HU" altLang="hu-HU" sz="3200" dirty="0" smtClean="0">
                <a:effectLst/>
              </a:rPr>
              <a:t>a végrehajtás alatti </a:t>
            </a:r>
            <a:r>
              <a:rPr lang="hu-HU" altLang="hu-HU" sz="3200" dirty="0" err="1" smtClean="0">
                <a:effectLst/>
              </a:rPr>
              <a:t>reintegrációs</a:t>
            </a:r>
            <a:r>
              <a:rPr lang="hu-HU" altLang="hu-HU" sz="3200" dirty="0" smtClean="0">
                <a:effectLst/>
              </a:rPr>
              <a:t> tevékenység </a:t>
            </a:r>
            <a:r>
              <a:rPr lang="hu-HU" altLang="hu-HU" sz="3200" dirty="0" smtClean="0">
                <a:effectLst/>
              </a:rPr>
              <a:t/>
            </a:r>
            <a:br>
              <a:rPr lang="hu-HU" altLang="hu-HU" sz="3200" dirty="0" smtClean="0">
                <a:effectLst/>
              </a:rPr>
            </a:br>
            <a:r>
              <a:rPr lang="hu-HU" altLang="hu-HU" sz="3200" dirty="0" smtClean="0">
                <a:effectLst/>
              </a:rPr>
              <a:t>eredményeként </a:t>
            </a:r>
            <a:r>
              <a:rPr lang="hu-HU" altLang="hu-HU" sz="3200" dirty="0" smtClean="0">
                <a:effectLst/>
              </a:rPr>
              <a:t>annak elősegítése, hogy az elítélt szabadulása </a:t>
            </a:r>
            <a:r>
              <a:rPr lang="hu-HU" altLang="hu-HU" sz="3200" dirty="0" smtClean="0">
                <a:effectLst/>
              </a:rPr>
              <a:t/>
            </a:r>
            <a:br>
              <a:rPr lang="hu-HU" altLang="hu-HU" sz="3200" dirty="0" smtClean="0">
                <a:effectLst/>
              </a:rPr>
            </a:br>
            <a:r>
              <a:rPr lang="hu-HU" altLang="hu-HU" sz="3200" dirty="0" smtClean="0">
                <a:effectLst/>
              </a:rPr>
              <a:t>után </a:t>
            </a:r>
            <a:r>
              <a:rPr lang="hu-HU" altLang="hu-HU" sz="3200" dirty="0" smtClean="0">
                <a:effectLst/>
              </a:rPr>
              <a:t>a társadalomba </a:t>
            </a:r>
            <a:r>
              <a:rPr lang="hu-HU" altLang="hu-HU" sz="3200" dirty="0" smtClean="0">
                <a:effectLst/>
              </a:rPr>
              <a:t>sikeresen visszailleszkedjen </a:t>
            </a:r>
            <a:r>
              <a:rPr lang="hu-HU" altLang="hu-HU" sz="3200" dirty="0" smtClean="0">
                <a:effectLst/>
              </a:rPr>
              <a:t>és a társadalom jogkövető </a:t>
            </a:r>
            <a:r>
              <a:rPr lang="hu-HU" altLang="hu-HU" sz="3200" dirty="0" smtClean="0">
                <a:effectLst/>
              </a:rPr>
              <a:t>tagjává váljon.</a:t>
            </a:r>
            <a:endParaRPr lang="hu-HU" altLang="hu-HU" sz="32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3200" dirty="0" smtClean="0">
              <a:effectLst/>
            </a:endParaRPr>
          </a:p>
        </p:txBody>
      </p:sp>
      <p:pic>
        <p:nvPicPr>
          <p:cNvPr id="4" name="Picture 4" descr="MPj0400849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870" y="215680"/>
            <a:ext cx="3611130" cy="307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77043" y="321829"/>
            <a:ext cx="7543800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dirty="0" err="1" smtClean="0">
                <a:solidFill>
                  <a:schemeClr val="accent1"/>
                </a:solidFill>
              </a:rPr>
              <a:t>Szabadságvezstés</a:t>
            </a:r>
            <a:endParaRPr lang="hu-HU" altLang="hu-HU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72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817417" y="808182"/>
            <a:ext cx="1064491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b="1" dirty="0" smtClean="0">
                <a:effectLst/>
              </a:rPr>
              <a:t>Időtartama </a:t>
            </a:r>
            <a:r>
              <a:rPr lang="hu-HU" altLang="hu-HU" sz="2400" dirty="0" smtClean="0">
                <a:effectLst/>
              </a:rPr>
              <a:t>(3 hó- 20, bűnszervezet, különös vagy többszörösen visszaeső, halmazatnál, összbüntetés  25 év)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dirty="0" smtClean="0">
                <a:effectLst/>
              </a:rPr>
              <a:t>	(életfogy. ha elkövetéskor a 20. életévét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betöltötte</a:t>
            </a:r>
            <a:r>
              <a:rPr lang="hu-HU" altLang="hu-HU" dirty="0" smtClean="0">
                <a:effectLst/>
              </a:rPr>
              <a:t>)</a:t>
            </a:r>
          </a:p>
          <a:p>
            <a:pPr>
              <a:buFont typeface="Wingdings" panose="05000000000000000000" pitchFamily="2" charset="2"/>
              <a:buNone/>
            </a:pPr>
            <a:endParaRPr lang="hu-HU" altLang="hu-HU" dirty="0" smtClean="0">
              <a:effectLst/>
            </a:endParaRPr>
          </a:p>
          <a:p>
            <a:r>
              <a:rPr lang="hu-HU" altLang="hu-HU" b="1" dirty="0" smtClean="0">
                <a:effectLst/>
              </a:rPr>
              <a:t>BÜNTEÉSVÉGREHATÁSI fokozatok ….</a:t>
            </a:r>
          </a:p>
        </p:txBody>
      </p:sp>
    </p:spTree>
    <p:extLst>
      <p:ext uri="{BB962C8B-B14F-4D97-AF65-F5344CB8AC3E}">
        <p14:creationId xmlns:p14="http://schemas.microsoft.com/office/powerpoint/2010/main" val="3096510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97709" y="0"/>
            <a:ext cx="9765098" cy="6130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800" smtClean="0"/>
              <a:t>Márianosztra</a:t>
            </a:r>
            <a:endParaRPr lang="hu-HU" altLang="hu-HU" sz="2800" dirty="0" smtClean="0"/>
          </a:p>
        </p:txBody>
      </p:sp>
      <p:pic>
        <p:nvPicPr>
          <p:cNvPr id="3" name="Picture 5" descr="20141219bortonelet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622" y="1108073"/>
            <a:ext cx="8211560" cy="547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946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6036" y="323273"/>
            <a:ext cx="10820400" cy="609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b="1" dirty="0" smtClean="0">
                <a:effectLst/>
              </a:rPr>
              <a:t>Ha a </a:t>
            </a: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feltételes szabadságra bocsátás</a:t>
            </a:r>
            <a:r>
              <a:rPr lang="hu-HU" altLang="hu-HU" sz="2800" b="1" dirty="0" smtClean="0">
                <a:effectLst/>
              </a:rPr>
              <a:t> lehetősége nem kizárt, </a:t>
            </a:r>
            <a:r>
              <a:rPr lang="hu-HU" altLang="hu-HU" sz="2800" b="1" dirty="0"/>
              <a:t/>
            </a:r>
            <a:br>
              <a:rPr lang="hu-HU" altLang="hu-HU" sz="2800" b="1" dirty="0"/>
            </a:br>
            <a:r>
              <a:rPr lang="hu-HU" altLang="hu-HU" sz="2800" b="1" dirty="0" smtClean="0">
                <a:effectLst/>
              </a:rPr>
              <a:t>annak </a:t>
            </a:r>
            <a:r>
              <a:rPr lang="hu-HU" altLang="hu-HU" sz="2800" b="1" dirty="0" smtClean="0">
                <a:effectLst/>
              </a:rPr>
              <a:t>legkorábbi időpontja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8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a büntetés </a:t>
            </a:r>
            <a:r>
              <a:rPr lang="hu-HU" altLang="hu-HU" sz="2800" b="1" dirty="0" smtClean="0">
                <a:effectLst/>
              </a:rPr>
              <a:t>2/3-</a:t>
            </a:r>
            <a:r>
              <a:rPr lang="hu-HU" altLang="hu-HU" sz="2800" dirty="0" smtClean="0">
                <a:effectLst/>
              </a:rPr>
              <a:t>ad,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visszaeső esetén </a:t>
            </a:r>
            <a:r>
              <a:rPr lang="hu-HU" altLang="hu-HU" sz="2800" b="1" dirty="0" smtClean="0">
                <a:effectLst/>
              </a:rPr>
              <a:t>3/4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részének, de legkevesebb 3 hónapnak a kitöltését követő nap.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5 évet meg nem haladó szabadságvesztés kiszabása </a:t>
            </a:r>
            <a:r>
              <a:rPr lang="hu-HU" altLang="hu-HU" sz="2800" dirty="0" smtClean="0">
                <a:effectLst/>
              </a:rPr>
              <a:t>esetén</a:t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 </a:t>
            </a:r>
            <a:r>
              <a:rPr lang="hu-HU" altLang="hu-HU" sz="2800" dirty="0" smtClean="0">
                <a:effectLst/>
              </a:rPr>
              <a:t>- különös méltánylást érdemlő esetben - a bíróság ítéletében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akként </a:t>
            </a:r>
            <a:r>
              <a:rPr lang="hu-HU" altLang="hu-HU" sz="2800" dirty="0" smtClean="0">
                <a:effectLst/>
              </a:rPr>
              <a:t>rendelkezhet, hogy az elítélt a büntetés fele részének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letöltése </a:t>
            </a:r>
            <a:r>
              <a:rPr lang="hu-HU" altLang="hu-HU" sz="2800" dirty="0" smtClean="0">
                <a:effectLst/>
              </a:rPr>
              <a:t>után feltételes szabadságra bocsátható.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(nem alkalmazható, ha az elítélt többszörös visszaeső.)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8033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-946727" y="0"/>
            <a:ext cx="7543800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dirty="0" smtClean="0">
                <a:solidFill>
                  <a:schemeClr val="accent1"/>
                </a:solidFill>
              </a:rPr>
              <a:t>ELZÁRÁS</a:t>
            </a:r>
            <a:endParaRPr lang="hu-HU" altLang="hu-HU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115127" y="3852358"/>
            <a:ext cx="12192000" cy="76808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 dirty="0" smtClean="0">
              <a:effectLst/>
            </a:endParaRPr>
          </a:p>
          <a:p>
            <a:r>
              <a:rPr lang="hu-HU" altLang="hu-HU" dirty="0" smtClean="0">
                <a:effectLst/>
              </a:rPr>
              <a:t>5 n - 90 n. </a:t>
            </a:r>
          </a:p>
          <a:p>
            <a:endParaRPr lang="hu-HU" altLang="hu-HU" dirty="0" smtClean="0">
              <a:effectLst/>
            </a:endParaRPr>
          </a:p>
          <a:p>
            <a:r>
              <a:rPr lang="hu-HU" altLang="hu-HU" dirty="0" smtClean="0">
                <a:effectLst/>
              </a:rPr>
              <a:t>(</a:t>
            </a:r>
            <a:r>
              <a:rPr lang="hu-HU" altLang="hu-HU" dirty="0" err="1" smtClean="0">
                <a:effectLst/>
              </a:rPr>
              <a:t>bv</a:t>
            </a:r>
            <a:r>
              <a:rPr lang="hu-HU" altLang="hu-HU" dirty="0" smtClean="0">
                <a:effectLst/>
              </a:rPr>
              <a:t>. intézetben)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90781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05708" y="457200"/>
            <a:ext cx="9684327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hu-HU" altLang="hu-HU" b="1" dirty="0" smtClean="0">
                <a:solidFill>
                  <a:srgbClr val="FFCC00"/>
                </a:solidFill>
                <a:effectLst/>
              </a:rPr>
              <a:t>Közérdekű munka</a:t>
            </a:r>
          </a:p>
          <a:p>
            <a:endParaRPr lang="hu-HU" altLang="hu-HU" b="1" dirty="0" smtClean="0">
              <a:solidFill>
                <a:srgbClr val="FFCC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2400" dirty="0" smtClean="0">
                <a:effectLst/>
              </a:rPr>
              <a:t>MIN</a:t>
            </a:r>
            <a:r>
              <a:rPr lang="hu-HU" altLang="hu-HU" b="1" dirty="0" smtClean="0">
                <a:effectLst/>
              </a:rPr>
              <a:t> 48 ÓRA  </a:t>
            </a:r>
            <a:r>
              <a:rPr lang="hu-HU" altLang="hu-HU" sz="2000" dirty="0" smtClean="0">
                <a:effectLst/>
              </a:rPr>
              <a:t>MAX</a:t>
            </a:r>
            <a:r>
              <a:rPr lang="hu-HU" altLang="hu-HU" b="1" dirty="0" smtClean="0">
                <a:effectLst/>
              </a:rPr>
              <a:t> 312 ÓRA</a:t>
            </a:r>
          </a:p>
          <a:p>
            <a:pPr>
              <a:buFont typeface="Wingdings" panose="05000000000000000000" pitchFamily="2" charset="2"/>
              <a:buNone/>
            </a:pPr>
            <a:endParaRPr lang="hu-HU" altLang="hu-HU" b="1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endParaRPr lang="hu-HU" altLang="hu-HU" b="1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effectLst/>
              </a:rPr>
              <a:t>4 ó = 1 NAPI szabadságvesztés</a:t>
            </a:r>
          </a:p>
        </p:txBody>
      </p:sp>
    </p:spTree>
    <p:extLst>
      <p:ext uri="{BB962C8B-B14F-4D97-AF65-F5344CB8AC3E}">
        <p14:creationId xmlns:p14="http://schemas.microsoft.com/office/powerpoint/2010/main" val="27596321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dirty="0" smtClean="0"/>
              <a:t>Figyelem!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1"/>
          </p:nvPr>
        </p:nvSpPr>
        <p:spPr>
          <a:xfrm>
            <a:off x="78446" y="5292286"/>
            <a:ext cx="11568608" cy="384043"/>
          </a:xfrm>
        </p:spPr>
        <p:txBody>
          <a:bodyPr/>
          <a:lstStyle/>
          <a:p>
            <a:r>
              <a:rPr lang="hu-HU" sz="3200" dirty="0" smtClean="0"/>
              <a:t>A Btk. „KÖZÉRDEKŰ MUNKA” kifejezést használ, </a:t>
            </a:r>
          </a:p>
          <a:p>
            <a:r>
              <a:rPr lang="hu-HU" sz="3200" dirty="0" smtClean="0"/>
              <a:t>NEM közmunka és NEM közfoglalkoztatás 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1171534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-92363" y="111631"/>
            <a:ext cx="12192000" cy="768085"/>
          </a:xfrm>
        </p:spPr>
        <p:txBody>
          <a:bodyPr/>
          <a:lstStyle/>
          <a:p>
            <a:r>
              <a:rPr lang="hu-HU" dirty="0" smtClean="0">
                <a:solidFill>
                  <a:schemeClr val="accent1"/>
                </a:solidFill>
              </a:rPr>
              <a:t>PÉNZBÜNTETÉS</a:t>
            </a:r>
            <a:endParaRPr lang="hu-HU" dirty="0">
              <a:solidFill>
                <a:schemeClr val="accent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Picture 9" descr="fizetesi_meghagyas_penz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512" y="0"/>
            <a:ext cx="20161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9533" y="1647801"/>
            <a:ext cx="11772467" cy="532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189" indent="-457189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hu-HU" altLang="hu-HU" sz="3200" b="1" dirty="0" smtClean="0"/>
              <a:t>meg kell állapítani a pénzbüntetés napi tételeinek számát + 1 napi tételnek megfelelő összeget</a:t>
            </a:r>
            <a:r>
              <a:rPr lang="hu-HU" altLang="hu-HU" sz="3200" dirty="0" smtClean="0"/>
              <a:t> </a:t>
            </a:r>
            <a:br>
              <a:rPr lang="hu-HU" altLang="hu-HU" sz="3200" dirty="0" smtClean="0"/>
            </a:br>
            <a:r>
              <a:rPr lang="hu-HU" altLang="hu-HU" sz="3200" dirty="0" smtClean="0"/>
              <a:t>(elkövető vagyoni, jövedelmi, személyi viszonyaihoz és </a:t>
            </a:r>
            <a:br>
              <a:rPr lang="hu-HU" altLang="hu-HU" sz="3200" dirty="0" smtClean="0"/>
            </a:br>
            <a:r>
              <a:rPr lang="hu-HU" altLang="hu-HU" sz="3200" dirty="0" smtClean="0"/>
              <a:t>életviteléhez mérten)</a:t>
            </a:r>
            <a:r>
              <a:rPr lang="hu-HU" altLang="hu-HU" sz="2400" dirty="0" smtClean="0"/>
              <a:t> </a:t>
            </a:r>
          </a:p>
          <a:p>
            <a:pPr>
              <a:lnSpc>
                <a:spcPct val="90000"/>
              </a:lnSpc>
            </a:pPr>
            <a:endParaRPr lang="hu-HU" altLang="hu-HU" sz="2400" dirty="0" smtClean="0"/>
          </a:p>
          <a:p>
            <a:pPr>
              <a:lnSpc>
                <a:spcPct val="90000"/>
              </a:lnSpc>
            </a:pPr>
            <a:endParaRPr lang="hu-HU" altLang="hu-HU" sz="2400" dirty="0" smtClean="0"/>
          </a:p>
          <a:p>
            <a:pPr>
              <a:lnSpc>
                <a:spcPct val="90000"/>
              </a:lnSpc>
            </a:pPr>
            <a:r>
              <a:rPr lang="hu-HU" altLang="hu-HU" sz="3200" dirty="0" smtClean="0">
                <a:solidFill>
                  <a:srgbClr val="FFCC00"/>
                </a:solidFill>
              </a:rPr>
              <a:t>Min.</a:t>
            </a:r>
            <a:r>
              <a:rPr lang="hu-HU" altLang="hu-HU" sz="3200" dirty="0" smtClean="0"/>
              <a:t> 30 </a:t>
            </a:r>
            <a:r>
              <a:rPr lang="hu-HU" altLang="hu-HU" sz="3200" dirty="0" err="1" smtClean="0">
                <a:solidFill>
                  <a:srgbClr val="FFCC00"/>
                </a:solidFill>
              </a:rPr>
              <a:t>max</a:t>
            </a:r>
            <a:r>
              <a:rPr lang="hu-HU" altLang="hu-HU" sz="3200" dirty="0" smtClean="0"/>
              <a:t> 540 napi tétel. </a:t>
            </a:r>
          </a:p>
          <a:p>
            <a:pPr>
              <a:lnSpc>
                <a:spcPct val="90000"/>
              </a:lnSpc>
            </a:pPr>
            <a:r>
              <a:rPr lang="hu-HU" altLang="hu-HU" sz="3200" dirty="0" smtClean="0">
                <a:solidFill>
                  <a:srgbClr val="FFCC00"/>
                </a:solidFill>
              </a:rPr>
              <a:t>1 napi tétel </a:t>
            </a:r>
            <a:r>
              <a:rPr lang="en-US" altLang="hu-HU" sz="3200" dirty="0" smtClean="0">
                <a:solidFill>
                  <a:srgbClr val="FFCC00"/>
                </a:solidFill>
                <a:cs typeface="Arial" panose="020B0604020202020204" pitchFamily="34" charset="0"/>
              </a:rPr>
              <a:t>=</a:t>
            </a:r>
            <a:r>
              <a:rPr lang="hu-HU" altLang="hu-HU" sz="3200" dirty="0" smtClean="0">
                <a:cs typeface="Arial" panose="020B0604020202020204" pitchFamily="34" charset="0"/>
              </a:rPr>
              <a:t> 1000 – 500 000.-Ft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3200" dirty="0" smtClean="0">
                <a:cs typeface="Arial" panose="020B0604020202020204" pitchFamily="34" charset="0"/>
              </a:rPr>
              <a:t>Lehet 2 évi részlet is.</a:t>
            </a:r>
            <a:endParaRPr lang="hu-HU" altLang="hu-HU" sz="3200" dirty="0" smtClean="0"/>
          </a:p>
          <a:p>
            <a:pPr>
              <a:lnSpc>
                <a:spcPct val="90000"/>
              </a:lnSpc>
            </a:pPr>
            <a:endParaRPr lang="hu-HU" altLang="hu-HU" sz="2400" dirty="0" smtClean="0"/>
          </a:p>
          <a:p>
            <a:pPr>
              <a:lnSpc>
                <a:spcPct val="90000"/>
              </a:lnSpc>
            </a:pPr>
            <a:endParaRPr lang="hu-HU" altLang="hu-HU" sz="2400" dirty="0" smtClean="0"/>
          </a:p>
        </p:txBody>
      </p:sp>
    </p:spTree>
    <p:extLst>
      <p:ext uri="{BB962C8B-B14F-4D97-AF65-F5344CB8AC3E}">
        <p14:creationId xmlns:p14="http://schemas.microsoft.com/office/powerpoint/2010/main" val="319596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altLang="ko-KR" dirty="0" smtClean="0"/>
              <a:t>Büntetőjog </a:t>
            </a:r>
            <a:r>
              <a:rPr lang="hu-HU" altLang="ko-KR" dirty="0" err="1" smtClean="0"/>
              <a:t>pillérei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15413" y="4101075"/>
            <a:ext cx="2304256" cy="1182828"/>
            <a:chOff x="3779911" y="3327771"/>
            <a:chExt cx="1584177" cy="887121"/>
          </a:xfrm>
        </p:grpSpPr>
        <p:sp>
          <p:nvSpPr>
            <p:cNvPr id="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u-HU" sz="1867" b="1" dirty="0" smtClean="0">
                  <a:solidFill>
                    <a:schemeClr val="bg1"/>
                  </a:solidFill>
                  <a:cs typeface="Arial" pitchFamily="34" charset="0"/>
                </a:rPr>
                <a:t>Btk.</a:t>
              </a:r>
              <a:endParaRPr lang="en-US" sz="1867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79911" y="3960977"/>
              <a:ext cx="1584177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altLang="hu-HU" sz="1600" dirty="0" smtClean="0">
                  <a:effectLst/>
                </a:rPr>
                <a:t>Btk.2012. évi C. tv.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76965" y="4101075"/>
            <a:ext cx="2304256" cy="1182828"/>
            <a:chOff x="3779911" y="3327771"/>
            <a:chExt cx="1584177" cy="887121"/>
          </a:xfrm>
        </p:grpSpPr>
        <p:sp>
          <p:nvSpPr>
            <p:cNvPr id="1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u-HU" sz="1867" b="1" dirty="0" smtClean="0">
                  <a:solidFill>
                    <a:schemeClr val="bg1"/>
                  </a:solidFill>
                  <a:cs typeface="Arial" pitchFamily="34" charset="0"/>
                </a:rPr>
                <a:t>Be.</a:t>
              </a:r>
              <a:endParaRPr lang="en-US" sz="1867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18"/>
            <p:cNvSpPr txBox="1">
              <a:spLocks/>
            </p:cNvSpPr>
            <p:nvPr/>
          </p:nvSpPr>
          <p:spPr>
            <a:xfrm>
              <a:off x="3779911" y="364644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79911" y="3960977"/>
              <a:ext cx="1584177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2017.évi XC tv.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38517" y="4101075"/>
            <a:ext cx="2304256" cy="1182828"/>
            <a:chOff x="3779911" y="3327771"/>
            <a:chExt cx="1584177" cy="887121"/>
          </a:xfrm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u-HU" sz="1867" b="1" dirty="0" err="1" smtClean="0">
                  <a:solidFill>
                    <a:schemeClr val="bg1"/>
                  </a:solidFill>
                  <a:cs typeface="Arial" pitchFamily="34" charset="0"/>
                </a:rPr>
                <a:t>Bvtv</a:t>
              </a:r>
              <a:r>
                <a:rPr lang="hu-HU" sz="1867" b="1" dirty="0" smtClean="0">
                  <a:solidFill>
                    <a:schemeClr val="bg1"/>
                  </a:solidFill>
                  <a:cs typeface="Arial" pitchFamily="34" charset="0"/>
                </a:rPr>
                <a:t>.</a:t>
              </a:r>
              <a:endParaRPr lang="en-US" sz="1867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79911" y="3960977"/>
              <a:ext cx="1584177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2013.évi CCXL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7ABB379F-BD86-44D2-9C26-44E8ED1BE8D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4" name="그림 개체 틀 23">
            <a:extLst>
              <a:ext uri="{FF2B5EF4-FFF2-40B4-BE49-F238E27FC236}">
                <a16:creationId xmlns:a16="http://schemas.microsoft.com/office/drawing/2014/main" id="{B64B44F6-87E5-4882-A6D7-3FD4F25BFA6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26" name="그림 개체 틀 25">
            <a:extLst>
              <a:ext uri="{FF2B5EF4-FFF2-40B4-BE49-F238E27FC236}">
                <a16:creationId xmlns:a16="http://schemas.microsoft.com/office/drawing/2014/main" id="{4346AC2D-D137-439D-B7BB-BF0B5CB79D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pic>
        <p:nvPicPr>
          <p:cNvPr id="27" name="Kép 26">
            <a:extLst>
              <a:ext uri="{FF2B5EF4-FFF2-40B4-BE49-F238E27FC236}">
                <a16:creationId xmlns:a16="http://schemas.microsoft.com/office/drawing/2014/main" id="{28A79EE2-043E-4428-BB4D-00540CFEC4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11284104" y="5916460"/>
            <a:ext cx="576064" cy="6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161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>
                <a:solidFill>
                  <a:schemeClr val="accent1"/>
                </a:solidFill>
              </a:rPr>
              <a:t>FOGLALKOZÁSTÓL ELTILTÁS</a:t>
            </a:r>
            <a:endParaRPr lang="hu-HU" altLang="hu-HU" sz="3600" dirty="0" smtClean="0">
              <a:solidFill>
                <a:schemeClr val="accent1"/>
              </a:solidFill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0811164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sz="4000" dirty="0" smtClean="0">
                <a:effectLst/>
              </a:rPr>
              <a:t>aki a bűncselekményt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4000" dirty="0" smtClean="0">
                <a:effectLst/>
              </a:rPr>
              <a:t>- szakképzettséget igénylő foglalkozása </a:t>
            </a:r>
            <a:r>
              <a:rPr lang="hu-HU" altLang="hu-HU" sz="4000" dirty="0" smtClean="0">
                <a:effectLst/>
              </a:rPr>
              <a:t/>
            </a:r>
            <a:br>
              <a:rPr lang="hu-HU" altLang="hu-HU" sz="4000" dirty="0" smtClean="0">
                <a:effectLst/>
              </a:rPr>
            </a:br>
            <a:r>
              <a:rPr lang="hu-HU" altLang="hu-HU" sz="4000" dirty="0" smtClean="0">
                <a:effectLst/>
              </a:rPr>
              <a:t>szabályainak </a:t>
            </a:r>
            <a:r>
              <a:rPr lang="hu-HU" altLang="hu-HU" sz="4000" dirty="0" smtClean="0">
                <a:effectLst/>
              </a:rPr>
              <a:t>megszegésével követi el, vagy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4000" dirty="0" smtClean="0">
                <a:effectLst/>
              </a:rPr>
              <a:t>foglalkozásának felhasználásával, szándékosan követi el.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hu-HU" altLang="hu-HU" sz="4000" dirty="0" smtClean="0">
              <a:effectLst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hu-HU" altLang="hu-HU" sz="1800" dirty="0" smtClean="0">
                <a:effectLst/>
              </a:rPr>
              <a:t>(</a:t>
            </a:r>
            <a:r>
              <a:rPr lang="hu-HU" altLang="hu-HU" sz="1800" u="sng" dirty="0" smtClean="0">
                <a:effectLst/>
              </a:rPr>
              <a:t>HATÁROZOTT IDEJŰ, VAGY VÉGLEGES HATÁLYÚ)</a:t>
            </a:r>
          </a:p>
          <a:p>
            <a:pPr>
              <a:lnSpc>
                <a:spcPct val="90000"/>
              </a:lnSpc>
            </a:pPr>
            <a:endParaRPr lang="hu-HU" altLang="hu-HU" sz="4000" u="sng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4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8375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199" y="420832"/>
            <a:ext cx="10728037" cy="56197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189" indent="-457189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solidFill>
                  <a:schemeClr val="accent1"/>
                </a:solidFill>
              </a:rPr>
              <a:t>JÁRMŰVEZETÉSTŐL ELTILTÁS</a:t>
            </a:r>
          </a:p>
          <a:p>
            <a:pPr>
              <a:buFont typeface="Wingdings" panose="05000000000000000000" pitchFamily="2" charset="2"/>
              <a:buNone/>
            </a:pPr>
            <a:endParaRPr lang="hu-HU" altLang="hu-HU" b="1" dirty="0">
              <a:solidFill>
                <a:srgbClr val="FFCC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hu-HU" altLang="hu-HU" b="1" dirty="0" smtClean="0">
              <a:solidFill>
                <a:srgbClr val="FFCC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2800" dirty="0" smtClean="0"/>
              <a:t>AKI</a:t>
            </a:r>
          </a:p>
          <a:p>
            <a:r>
              <a:rPr lang="hu-HU" altLang="hu-HU" sz="2800" dirty="0" smtClean="0"/>
              <a:t>engedélyhez kötött járművezetés szabályainak megszegésével követi el a bűncselekményt, vagy</a:t>
            </a:r>
          </a:p>
          <a:p>
            <a:endParaRPr lang="hu-HU" altLang="hu-HU" sz="2800" dirty="0" smtClean="0"/>
          </a:p>
          <a:p>
            <a:r>
              <a:rPr lang="hu-HU" altLang="hu-HU" sz="2800" dirty="0" smtClean="0"/>
              <a:t>bűncselekmények elkövetéséhez járművet használ.</a:t>
            </a:r>
          </a:p>
          <a:p>
            <a:endParaRPr lang="hu-HU" altLang="hu-HU" dirty="0" smtClean="0"/>
          </a:p>
          <a:p>
            <a:endParaRPr lang="hu-HU" altLang="hu-HU" dirty="0" smtClean="0"/>
          </a:p>
        </p:txBody>
      </p:sp>
      <p:pic>
        <p:nvPicPr>
          <p:cNvPr id="5" name="Picture 4" descr="chevrolet_corv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725" y="105209"/>
            <a:ext cx="28352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555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476250"/>
            <a:ext cx="754380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solidFill>
                  <a:schemeClr val="accent1"/>
                </a:solidFill>
                <a:effectLst/>
              </a:rPr>
              <a:t>EGYÉB BÜNTETÉS</a:t>
            </a:r>
            <a:r>
              <a:rPr lang="hu-HU" altLang="hu-HU" b="1" dirty="0" smtClean="0">
                <a:solidFill>
                  <a:srgbClr val="FFCC00"/>
                </a:solidFill>
                <a:effectLst/>
              </a:rPr>
              <a:t>:</a:t>
            </a:r>
          </a:p>
          <a:p>
            <a:r>
              <a:rPr lang="hu-HU" altLang="hu-HU" b="1" dirty="0" smtClean="0">
                <a:effectLst/>
              </a:rPr>
              <a:t>Kiutasítás</a:t>
            </a:r>
          </a:p>
          <a:p>
            <a:r>
              <a:rPr lang="hu-HU" altLang="hu-HU" b="1" dirty="0" smtClean="0">
                <a:effectLst/>
              </a:rPr>
              <a:t>Kitiltás</a:t>
            </a:r>
          </a:p>
          <a:p>
            <a:r>
              <a:rPr lang="hu-HU" altLang="hu-HU" b="1" dirty="0" smtClean="0">
                <a:effectLst/>
              </a:rPr>
              <a:t>sportrendezvények látogatásától való eltiltás</a:t>
            </a: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1062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932872" y="1157008"/>
            <a:ext cx="983672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3600" b="1" dirty="0" smtClean="0">
                <a:solidFill>
                  <a:schemeClr val="accent1"/>
                </a:solidFill>
                <a:effectLst/>
              </a:rPr>
              <a:t>Mellékbüntetés:</a:t>
            </a:r>
          </a:p>
          <a:p>
            <a:pPr>
              <a:buFont typeface="Wingdings" panose="05000000000000000000" pitchFamily="2" charset="2"/>
              <a:buNone/>
            </a:pPr>
            <a:endParaRPr lang="hu-HU" altLang="hu-HU" sz="3600" b="1" dirty="0" smtClean="0">
              <a:solidFill>
                <a:srgbClr val="FFCC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600" b="1" dirty="0" smtClean="0">
                <a:effectLst/>
              </a:rPr>
              <a:t>		közügyektől eltiltás</a:t>
            </a:r>
            <a:r>
              <a:rPr lang="hu-HU" altLang="hu-HU" sz="3600" dirty="0" smtClean="0">
                <a:effectLst/>
              </a:rPr>
              <a:t> !!!</a:t>
            </a:r>
            <a:endParaRPr lang="hu-HU" altLang="hu-HU" sz="3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20020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903527" cy="6762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smtClean="0">
                <a:solidFill>
                  <a:schemeClr val="folHlink"/>
                </a:solidFill>
              </a:rPr>
              <a:t>PÉLDÁUL:</a:t>
            </a:r>
            <a:endParaRPr lang="hu-HU" altLang="hu-HU" sz="320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981075"/>
            <a:ext cx="10903527" cy="5114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400" dirty="0" smtClean="0">
                <a:effectLst/>
              </a:rPr>
              <a:t>nem rendelkezik választójoggal, nem vehet részt népszavazásban</a:t>
            </a:r>
          </a:p>
          <a:p>
            <a:r>
              <a:rPr lang="hu-HU" altLang="hu-HU" sz="2400" dirty="0" smtClean="0">
                <a:effectLst/>
              </a:rPr>
              <a:t>nem lehet hivatalos személy</a:t>
            </a:r>
          </a:p>
          <a:p>
            <a:endParaRPr lang="hu-HU" altLang="hu-HU" sz="2800" dirty="0" smtClean="0">
              <a:effectLst/>
            </a:endParaRPr>
          </a:p>
          <a:p>
            <a:endParaRPr lang="hu-HU" altLang="hu-HU" sz="2800" dirty="0" smtClean="0">
              <a:effectLst/>
            </a:endParaRPr>
          </a:p>
          <a:p>
            <a:endParaRPr lang="hu-HU" altLang="hu-HU" sz="2800" dirty="0" smtClean="0">
              <a:effectLst/>
            </a:endParaRPr>
          </a:p>
          <a:p>
            <a:r>
              <a:rPr lang="hu-HU" altLang="hu-HU" sz="2400" dirty="0" smtClean="0">
                <a:effectLst/>
              </a:rPr>
              <a:t>nem érhet el katonai rendfokozatot</a:t>
            </a:r>
          </a:p>
          <a:p>
            <a:r>
              <a:rPr lang="hu-HU" altLang="hu-HU" sz="2400" dirty="0" smtClean="0">
                <a:effectLst/>
              </a:rPr>
              <a:t>nem kaphat belföldi kitüntetést és külföldi kitüntetés elfogadására engedélyt</a:t>
            </a:r>
          </a:p>
          <a:p>
            <a:r>
              <a:rPr lang="hu-HU" altLang="hu-HU" sz="2400" dirty="0" smtClean="0">
                <a:effectLst/>
              </a:rPr>
              <a:t>nem viselhet tisztséget köztestületben</a:t>
            </a:r>
          </a:p>
          <a:p>
            <a:r>
              <a:rPr lang="hu-HU" altLang="hu-HU" sz="2400" dirty="0" smtClean="0">
                <a:effectLst/>
              </a:rPr>
              <a:t>közalapítványban</a:t>
            </a:r>
          </a:p>
          <a:p>
            <a:endParaRPr lang="hu-HU" altLang="hu-HU" sz="2800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44172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7543800" cy="82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000" smtClean="0">
                <a:solidFill>
                  <a:srgbClr val="FFCC00"/>
                </a:solidFill>
              </a:rPr>
              <a:t>INTÉZKEDÉSEK</a:t>
            </a:r>
            <a:endParaRPr lang="hu-HU" altLang="hu-HU" sz="4000" dirty="0" smtClean="0">
              <a:solidFill>
                <a:srgbClr val="FFCC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125538"/>
            <a:ext cx="7543800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megrovás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próbára bocsátás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i="1" smtClean="0">
                <a:effectLst/>
              </a:rPr>
              <a:t>jóvátételi munka </a:t>
            </a:r>
          </a:p>
          <a:p>
            <a:pPr>
              <a:lnSpc>
                <a:spcPct val="80000"/>
              </a:lnSpc>
            </a:pPr>
            <a:endParaRPr lang="hu-HU" altLang="hu-HU" sz="1800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pártfogó felügyelet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Elkobzás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Vagyonelkobzás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elektronikus adat végleges hozzáférhetetlenné tétele</a:t>
            </a: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kényszergyógykezelés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smtClean="0">
                <a:effectLst/>
              </a:rPr>
              <a:t>jogi személlyel szemben alkalmazható büntetőjogi intézkedésekről szóló törvény szerinti intézkedések</a:t>
            </a:r>
          </a:p>
          <a:p>
            <a:pPr>
              <a:lnSpc>
                <a:spcPct val="80000"/>
              </a:lnSpc>
            </a:pPr>
            <a:endParaRPr lang="hu-HU" altLang="hu-HU" sz="180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24345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765175"/>
            <a:ext cx="11032837" cy="4895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A jóvátételi munka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solidFill>
                <a:srgbClr val="FFCC00"/>
              </a:solidFill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A bíróság a vétség, valamint a 3 évi </a:t>
            </a:r>
            <a:r>
              <a:rPr lang="hu-HU" altLang="hu-HU" sz="2800" dirty="0" err="1" smtClean="0">
                <a:effectLst/>
              </a:rPr>
              <a:t>szv-nél</a:t>
            </a:r>
            <a:r>
              <a:rPr lang="hu-HU" altLang="hu-HU" sz="2800" dirty="0" smtClean="0">
                <a:effectLst/>
              </a:rPr>
              <a:t> nem súlyosabban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büntetendő </a:t>
            </a:r>
            <a:r>
              <a:rPr lang="hu-HU" altLang="hu-HU" sz="2800" dirty="0" smtClean="0">
                <a:effectLst/>
              </a:rPr>
              <a:t>bűntett miatt a 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büntetés kiszabását 1  évre 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/>
            </a:r>
            <a:br>
              <a:rPr lang="hu-HU" altLang="hu-HU" sz="2800" dirty="0" smtClean="0">
                <a:solidFill>
                  <a:srgbClr val="FFCC00"/>
                </a:solidFill>
                <a:effectLst/>
              </a:rPr>
            </a:b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elhalaszthatja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, és jóvátételi munka végzését írja elő,</a:t>
            </a:r>
            <a:r>
              <a:rPr lang="hu-HU" altLang="hu-HU" sz="2800" dirty="0" smtClean="0">
                <a:effectLst/>
              </a:rPr>
              <a:t> ha alaposan feltehető, hogy a büntetés célja így is elérhető. 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(mellette pártfogó felügyelet is elrendelhető)</a:t>
            </a:r>
          </a:p>
          <a:p>
            <a:pPr>
              <a:lnSpc>
                <a:spcPct val="9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05413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10109200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dirty="0" smtClean="0">
                <a:solidFill>
                  <a:srgbClr val="FFCC00"/>
                </a:solidFill>
              </a:rPr>
              <a:t>Jogi személlyel szemben alkalmazható büntetőjogi</a:t>
            </a:r>
          </a:p>
          <a:p>
            <a:r>
              <a:rPr lang="hu-HU" altLang="hu-HU" sz="3200" dirty="0" smtClean="0">
                <a:solidFill>
                  <a:srgbClr val="FFCC00"/>
                </a:solidFill>
              </a:rPr>
              <a:t> intézkedések</a:t>
            </a:r>
            <a:endParaRPr lang="hu-HU" altLang="hu-HU" sz="3200" dirty="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010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endParaRPr lang="hu-HU" altLang="hu-HU" dirty="0" smtClean="0">
              <a:effectLst/>
            </a:endParaRPr>
          </a:p>
          <a:p>
            <a:pPr algn="ctr">
              <a:buFont typeface="Wingdings" panose="05000000000000000000" pitchFamily="2" charset="2"/>
              <a:buNone/>
            </a:pPr>
            <a:endParaRPr lang="hu-HU" altLang="hu-HU" dirty="0" smtClean="0">
              <a:effectLst/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hu-HU" altLang="hu-HU" dirty="0" smtClean="0">
                <a:effectLst/>
              </a:rPr>
              <a:t>Részletszabályai: </a:t>
            </a:r>
            <a:r>
              <a:rPr lang="hu-HU" altLang="hu-HU" sz="2400" b="1" dirty="0" smtClean="0">
                <a:effectLst/>
              </a:rPr>
              <a:t>2001. évi CIV. törvényben 	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hu-HU" altLang="hu-HU" sz="2400" b="1" dirty="0" smtClean="0">
                <a:effectLst/>
              </a:rPr>
              <a:t>(lásd a következő diákon)</a:t>
            </a:r>
          </a:p>
        </p:txBody>
      </p:sp>
    </p:spTree>
    <p:extLst>
      <p:ext uri="{BB962C8B-B14F-4D97-AF65-F5344CB8AC3E}">
        <p14:creationId xmlns:p14="http://schemas.microsoft.com/office/powerpoint/2010/main" val="25942540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620713"/>
            <a:ext cx="10201564" cy="54752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sz="2400" b="1" dirty="0" smtClean="0">
                <a:solidFill>
                  <a:srgbClr val="FFCC00"/>
                </a:solidFill>
                <a:effectLst/>
              </a:rPr>
              <a:t>Ha a bíróság a bűncselekmény elkövetőjével szemben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büntetést szab ki,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megrovást vagy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próbára bocsátást alkalmaz,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elkobzást vagy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vagyonelkobzást rendel 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hu-HU" altLang="hu-HU" sz="2400" dirty="0" smtClean="0">
                <a:effectLst/>
              </a:rPr>
              <a:t> </a:t>
            </a:r>
            <a:r>
              <a:rPr lang="hu-HU" altLang="hu-HU" sz="2400" b="1" dirty="0" smtClean="0">
                <a:solidFill>
                  <a:srgbClr val="FF9933"/>
                </a:solidFill>
                <a:effectLst/>
              </a:rPr>
              <a:t>a jogi személlyel szemben</a:t>
            </a:r>
            <a:r>
              <a:rPr lang="hu-HU" altLang="hu-HU" sz="2400" dirty="0" smtClean="0">
                <a:solidFill>
                  <a:srgbClr val="FFCC00"/>
                </a:solidFill>
                <a:effectLst/>
              </a:rPr>
              <a:t> </a:t>
            </a:r>
            <a:r>
              <a:rPr lang="hu-HU" altLang="hu-HU" sz="2400" b="1" dirty="0" smtClean="0">
                <a:solidFill>
                  <a:srgbClr val="FFCC00"/>
                </a:solidFill>
                <a:effectLst/>
              </a:rPr>
              <a:t>intézkedésként elrendelheti</a:t>
            </a:r>
            <a:r>
              <a:rPr lang="hu-HU" altLang="hu-HU" sz="2400" dirty="0" smtClean="0">
                <a:effectLst/>
              </a:rPr>
              <a:t> 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a jogi személy megszüntetését,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a jogi személy tevékenységének korlátozását vagy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400" dirty="0" smtClean="0">
                <a:effectLst/>
              </a:rPr>
              <a:t>pénzbírságot. </a:t>
            </a:r>
            <a:r>
              <a:rPr lang="hu-HU" altLang="hu-HU" sz="2000" dirty="0" smtClean="0">
                <a:effectLst/>
              </a:rPr>
              <a:t>(lényegét tekintve az államnak fizetendő anyagi jellegű joghátrány, amely az elkövetőt vagyoni viszonyain keresztül sújtja)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hu-HU" altLang="hu-HU" sz="20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47532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69272" y="508000"/>
            <a:ext cx="12002655" cy="54752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 sz="2800" dirty="0" smtClean="0">
              <a:effectLst/>
            </a:endParaRPr>
          </a:p>
          <a:p>
            <a:endParaRPr lang="hu-HU" altLang="hu-HU" sz="2800" dirty="0" smtClean="0">
              <a:effectLst/>
            </a:endParaRPr>
          </a:p>
          <a:p>
            <a:r>
              <a:rPr lang="hu-HU" altLang="hu-HU" sz="2800" dirty="0" smtClean="0">
                <a:effectLst/>
              </a:rPr>
              <a:t>A jogi </a:t>
            </a:r>
            <a:r>
              <a:rPr lang="hu-HU" altLang="hu-HU" sz="2800" dirty="0" err="1" smtClean="0">
                <a:effectLst/>
              </a:rPr>
              <a:t>szemállyel</a:t>
            </a:r>
            <a:r>
              <a:rPr lang="hu-HU" altLang="hu-HU" sz="2800" dirty="0" smtClean="0">
                <a:effectLst/>
              </a:rPr>
              <a:t> szemben kiszabható 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pénzbírság legnagyobb mértéke:</a:t>
            </a:r>
          </a:p>
          <a:p>
            <a:endParaRPr lang="hu-HU" altLang="hu-HU" sz="2800" dirty="0" smtClean="0">
              <a:solidFill>
                <a:srgbClr val="FFCC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 a bűncselekménnyel elért vagy elérni kívánt </a:t>
            </a:r>
            <a:r>
              <a:rPr lang="hu-HU" altLang="hu-HU" sz="2800" b="1" dirty="0" smtClean="0">
                <a:solidFill>
                  <a:srgbClr val="FF9933"/>
                </a:solidFill>
                <a:effectLst/>
              </a:rPr>
              <a:t>vagyoni ELŐNY</a:t>
            </a:r>
            <a:r>
              <a:rPr lang="hu-HU" altLang="hu-HU" sz="2800" dirty="0" smtClean="0">
                <a:effectLst/>
              </a:rPr>
              <a:t> értékének a 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3 x 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,</a:t>
            </a:r>
            <a:r>
              <a:rPr lang="hu-HU" altLang="hu-HU" sz="2800" dirty="0" smtClean="0">
                <a:effectLst/>
              </a:rPr>
              <a:t> min. 500 000.-Ft. </a:t>
            </a:r>
          </a:p>
        </p:txBody>
      </p:sp>
    </p:spTree>
    <p:extLst>
      <p:ext uri="{BB962C8B-B14F-4D97-AF65-F5344CB8AC3E}">
        <p14:creationId xmlns:p14="http://schemas.microsoft.com/office/powerpoint/2010/main" val="69539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9970655" cy="125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smtClean="0"/>
              <a:t>A BÜNTETŐJOG kiemelkedően fontos alapelvei:</a:t>
            </a:r>
            <a:endParaRPr lang="hu-HU" altLang="hu-HU" sz="3200" dirty="0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9970655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lvl="3">
              <a:lnSpc>
                <a:spcPct val="80000"/>
              </a:lnSpc>
            </a:pPr>
            <a:r>
              <a:rPr lang="hu-HU" altLang="hu-HU" sz="2400" b="1" i="1" dirty="0" smtClean="0">
                <a:effectLst/>
              </a:rPr>
              <a:t>t</a:t>
            </a:r>
            <a:r>
              <a:rPr lang="hu-HU" altLang="hu-HU" sz="2400" b="1" i="1" dirty="0" smtClean="0">
                <a:solidFill>
                  <a:srgbClr val="FFCC00"/>
                </a:solidFill>
                <a:effectLst/>
              </a:rPr>
              <a:t>örvényesség</a:t>
            </a:r>
            <a:r>
              <a:rPr lang="hu-HU" altLang="hu-HU" sz="2400" b="1" i="1" dirty="0" smtClean="0">
                <a:effectLst/>
              </a:rPr>
              <a:t> </a:t>
            </a:r>
            <a:endParaRPr lang="hu-HU" altLang="hu-HU" sz="2400" b="1" i="1" dirty="0" smtClean="0">
              <a:effectLst/>
            </a:endParaRPr>
          </a:p>
          <a:p>
            <a:pPr marL="1828755" lvl="3" indent="0">
              <a:lnSpc>
                <a:spcPct val="80000"/>
              </a:lnSpc>
              <a:buNone/>
            </a:pPr>
            <a:r>
              <a:rPr lang="hu-HU" altLang="hu-HU" sz="2400" b="1" i="1" dirty="0" smtClean="0">
                <a:effectLst/>
              </a:rPr>
              <a:t>(</a:t>
            </a:r>
            <a:r>
              <a:rPr lang="hu-HU" altLang="hu-HU" sz="2400" b="1" dirty="0" smtClean="0">
                <a:effectLst/>
              </a:rPr>
              <a:t> </a:t>
            </a:r>
            <a:r>
              <a:rPr lang="hu-HU" altLang="hu-HU" sz="2400" b="1" dirty="0" err="1" smtClean="0">
                <a:effectLst/>
              </a:rPr>
              <a:t>nullum</a:t>
            </a:r>
            <a:r>
              <a:rPr lang="hu-HU" altLang="hu-HU" sz="2400" b="1" dirty="0" smtClean="0">
                <a:effectLst/>
              </a:rPr>
              <a:t> </a:t>
            </a:r>
            <a:r>
              <a:rPr lang="hu-HU" altLang="hu-HU" sz="2400" b="1" dirty="0" err="1" smtClean="0">
                <a:effectLst/>
              </a:rPr>
              <a:t>crimen</a:t>
            </a:r>
            <a:r>
              <a:rPr lang="hu-HU" altLang="hu-HU" sz="2400" b="1" dirty="0" smtClean="0">
                <a:effectLst/>
              </a:rPr>
              <a:t> sine lege és a nulla </a:t>
            </a:r>
            <a:r>
              <a:rPr lang="hu-HU" altLang="hu-HU" sz="2400" b="1" dirty="0" err="1" smtClean="0">
                <a:effectLst/>
              </a:rPr>
              <a:t>poena</a:t>
            </a:r>
            <a:r>
              <a:rPr lang="hu-HU" altLang="hu-HU" sz="2400" b="1" dirty="0" smtClean="0">
                <a:effectLst/>
              </a:rPr>
              <a:t> sine lege </a:t>
            </a:r>
            <a:endParaRPr lang="hu-HU" altLang="hu-HU" sz="2400" b="1" dirty="0" smtClean="0">
              <a:effectLst/>
            </a:endParaRPr>
          </a:p>
          <a:p>
            <a:pPr marL="1828755" lvl="3" indent="0">
              <a:lnSpc>
                <a:spcPct val="80000"/>
              </a:lnSpc>
              <a:buNone/>
            </a:pPr>
            <a:r>
              <a:rPr lang="hu-HU" altLang="hu-HU" sz="2400" b="1" dirty="0" smtClean="0">
                <a:effectLst/>
              </a:rPr>
              <a:t>elvében </a:t>
            </a:r>
            <a:r>
              <a:rPr lang="hu-HU" altLang="hu-HU" sz="2400" b="1" dirty="0" smtClean="0">
                <a:effectLst/>
              </a:rPr>
              <a:t>fogalmazódik meg)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hu-HU" altLang="hu-HU" sz="2400" b="1" dirty="0" smtClean="0">
              <a:effectLst/>
            </a:endParaRPr>
          </a:p>
          <a:p>
            <a:pPr lvl="3">
              <a:lnSpc>
                <a:spcPct val="80000"/>
              </a:lnSpc>
              <a:buFontTx/>
              <a:buNone/>
            </a:pPr>
            <a:r>
              <a:rPr lang="hu-HU" altLang="hu-HU" sz="2400" b="1" dirty="0" smtClean="0">
                <a:effectLst/>
              </a:rPr>
              <a:t>	</a:t>
            </a:r>
            <a:r>
              <a:rPr lang="hu-HU" altLang="hu-HU" sz="2400" b="1" u="sng" dirty="0" err="1" smtClean="0">
                <a:effectLst/>
              </a:rPr>
              <a:t>nullum</a:t>
            </a:r>
            <a:r>
              <a:rPr lang="hu-HU" altLang="hu-HU" sz="2400" b="1" u="sng" dirty="0" smtClean="0">
                <a:effectLst/>
              </a:rPr>
              <a:t> </a:t>
            </a:r>
            <a:r>
              <a:rPr lang="hu-HU" altLang="hu-HU" sz="2400" b="1" u="sng" dirty="0" err="1" smtClean="0">
                <a:effectLst/>
              </a:rPr>
              <a:t>crimen</a:t>
            </a:r>
            <a:r>
              <a:rPr lang="hu-HU" altLang="hu-HU" sz="2400" b="1" u="sng" dirty="0" smtClean="0">
                <a:effectLst/>
              </a:rPr>
              <a:t> sine lege</a:t>
            </a:r>
            <a:r>
              <a:rPr lang="hu-HU" altLang="hu-HU" sz="2400" b="1" dirty="0" smtClean="0">
                <a:effectLst/>
              </a:rPr>
              <a:t> : csak azért……….	 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hu-HU" altLang="hu-HU" sz="2400" b="1" dirty="0" smtClean="0">
              <a:effectLst/>
            </a:endParaRPr>
          </a:p>
          <a:p>
            <a:pPr lvl="3">
              <a:lnSpc>
                <a:spcPct val="80000"/>
              </a:lnSpc>
              <a:buFontTx/>
              <a:buNone/>
            </a:pPr>
            <a:r>
              <a:rPr lang="hu-HU" altLang="hu-HU" sz="2400" b="1" dirty="0" smtClean="0">
                <a:effectLst/>
              </a:rPr>
              <a:t>	</a:t>
            </a:r>
            <a:r>
              <a:rPr lang="hu-HU" altLang="hu-HU" sz="2400" b="1" u="sng" dirty="0" smtClean="0">
                <a:effectLst/>
              </a:rPr>
              <a:t>nulla </a:t>
            </a:r>
            <a:r>
              <a:rPr lang="hu-HU" altLang="hu-HU" sz="2400" b="1" u="sng" dirty="0" err="1" smtClean="0">
                <a:effectLst/>
              </a:rPr>
              <a:t>poena</a:t>
            </a:r>
            <a:r>
              <a:rPr lang="hu-HU" altLang="hu-HU" sz="2400" b="1" u="sng" dirty="0" smtClean="0">
                <a:effectLst/>
              </a:rPr>
              <a:t> sine lege</a:t>
            </a:r>
            <a:r>
              <a:rPr lang="hu-HU" altLang="hu-HU" sz="2400" b="1" dirty="0" smtClean="0">
                <a:effectLst/>
              </a:rPr>
              <a:t>:  csak azzal… melyet a törvény a bűncselekmény megvalósulásának esetére kilátásba helyezett.</a:t>
            </a:r>
            <a:r>
              <a:rPr lang="hu-HU" altLang="hu-HU" sz="2400" b="1" i="1" dirty="0" smtClean="0"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71655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9527309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>
                <a:solidFill>
                  <a:srgbClr val="FF9933"/>
                </a:solidFill>
              </a:rPr>
              <a:t>Előnyön értendő</a:t>
            </a:r>
            <a:endParaRPr lang="hu-HU" altLang="hu-HU" sz="3600" smtClean="0">
              <a:solidFill>
                <a:srgbClr val="FF9933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412875"/>
            <a:ext cx="9527309" cy="4683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bármely dolog,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vagyoni értékű jog,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követelés,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kedvezmény,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ha a </a:t>
            </a:r>
            <a:r>
              <a:rPr lang="hu-HU" altLang="hu-HU" sz="2800" dirty="0" err="1" smtClean="0">
                <a:effectLst/>
              </a:rPr>
              <a:t>jsz</a:t>
            </a:r>
            <a:r>
              <a:rPr lang="hu-HU" altLang="hu-HU" sz="2800" dirty="0" smtClean="0">
                <a:effectLst/>
              </a:rPr>
              <a:t>. valamely jogszabályból v. szerződésből eredő kötelezettség v. az ésszerű gazdálkodás szabályai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szerint </a:t>
            </a:r>
            <a:r>
              <a:rPr lang="hu-HU" altLang="hu-HU" sz="2800" dirty="0" smtClean="0">
                <a:effectLst/>
              </a:rPr>
              <a:t>szükséges ráfordítás alól mentesül.</a:t>
            </a:r>
          </a:p>
          <a:p>
            <a:pPr>
              <a:lnSpc>
                <a:spcPct val="9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2400" dirty="0" smtClean="0">
                <a:effectLst/>
              </a:rPr>
              <a:t>(függetlenül attól, hogy nyilvántartásba vették-e )</a:t>
            </a:r>
          </a:p>
        </p:txBody>
      </p:sp>
    </p:spTree>
    <p:extLst>
      <p:ext uri="{BB962C8B-B14F-4D97-AF65-F5344CB8AC3E}">
        <p14:creationId xmlns:p14="http://schemas.microsoft.com/office/powerpoint/2010/main" val="42804670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9684327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>
                <a:solidFill>
                  <a:srgbClr val="FF9933"/>
                </a:solidFill>
              </a:rPr>
              <a:t>Előnyön értendő</a:t>
            </a:r>
            <a:endParaRPr lang="hu-HU" altLang="hu-HU" sz="3600" smtClean="0">
              <a:solidFill>
                <a:srgbClr val="FF9933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412875"/>
            <a:ext cx="9878292" cy="4683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bármely dolog,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vagyoni értékű jog,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követelés,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kedvezmény, </a:t>
            </a:r>
          </a:p>
          <a:p>
            <a:pPr>
              <a:lnSpc>
                <a:spcPct val="90000"/>
              </a:lnSpc>
            </a:pPr>
            <a:r>
              <a:rPr lang="hu-HU" altLang="hu-HU" sz="2800" dirty="0" smtClean="0">
                <a:effectLst/>
              </a:rPr>
              <a:t>ha a </a:t>
            </a:r>
            <a:r>
              <a:rPr lang="hu-HU" altLang="hu-HU" sz="2800" dirty="0" err="1" smtClean="0">
                <a:effectLst/>
              </a:rPr>
              <a:t>jsz</a:t>
            </a:r>
            <a:r>
              <a:rPr lang="hu-HU" altLang="hu-HU" sz="2800" dirty="0" smtClean="0">
                <a:effectLst/>
              </a:rPr>
              <a:t>. valamely jogszabályból v. szerződésből eredő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kötelezettség </a:t>
            </a:r>
            <a:r>
              <a:rPr lang="hu-HU" altLang="hu-HU" sz="2800" dirty="0" smtClean="0">
                <a:effectLst/>
              </a:rPr>
              <a:t>v. az ésszerű gazdálkodás szabályai szerint szükséges ráfordítás alól mentesül.</a:t>
            </a:r>
          </a:p>
          <a:p>
            <a:pPr>
              <a:lnSpc>
                <a:spcPct val="9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u-HU" altLang="hu-HU" sz="2400" dirty="0" smtClean="0">
                <a:effectLst/>
              </a:rPr>
              <a:t>(függetlenül attól, hogy nyilvántartásba vették-e )</a:t>
            </a:r>
          </a:p>
        </p:txBody>
      </p:sp>
    </p:spTree>
    <p:extLst>
      <p:ext uri="{BB962C8B-B14F-4D97-AF65-F5344CB8AC3E}">
        <p14:creationId xmlns:p14="http://schemas.microsoft.com/office/powerpoint/2010/main" val="38070172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484909" y="872837"/>
            <a:ext cx="11282218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hu-HU" altLang="hu-HU" dirty="0" smtClean="0">
                <a:effectLst/>
              </a:rPr>
              <a:t>az ügyész a nyomozást azért szüntette meg, mert nem a gyanúsított követte el a </a:t>
            </a:r>
            <a:r>
              <a:rPr lang="hu-HU" altLang="hu-HU" dirty="0" err="1" smtClean="0">
                <a:effectLst/>
              </a:rPr>
              <a:t>bcs</a:t>
            </a:r>
            <a:r>
              <a:rPr lang="hu-HU" altLang="hu-HU" dirty="0" smtClean="0">
                <a:effectLst/>
              </a:rPr>
              <a:t>-t,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hu-HU" altLang="hu-HU" dirty="0" smtClean="0">
                <a:effectLst/>
              </a:rPr>
              <a:t>vagy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dirty="0" smtClean="0">
                <a:effectLst/>
              </a:rPr>
              <a:t>a nyomozás adatai alapján nem volt megállapítható, hogy a bűncselekményt a gyanúsított követte el.</a:t>
            </a:r>
          </a:p>
          <a:p>
            <a:pPr>
              <a:lnSpc>
                <a:spcPct val="90000"/>
              </a:lnSpc>
            </a:pPr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70900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908050"/>
            <a:ext cx="10524836" cy="5187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800" dirty="0" smtClean="0">
                <a:effectLst/>
              </a:rPr>
              <a:t>a </a:t>
            </a:r>
            <a:r>
              <a:rPr lang="hu-HU" altLang="hu-HU" sz="2800" dirty="0" smtClean="0">
                <a:effectLst/>
              </a:rPr>
              <a:t>bíróság a felmentő ítéletében megállapította, hogy nem a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vádlott </a:t>
            </a:r>
            <a:r>
              <a:rPr lang="hu-HU" altLang="hu-HU" sz="2800" dirty="0" smtClean="0">
                <a:effectLst/>
              </a:rPr>
              <a:t>követte el a bűncselekményt, vagy az eljárás adatai </a:t>
            </a:r>
            <a:r>
              <a:rPr lang="hu-HU" altLang="hu-HU" sz="2800" dirty="0"/>
              <a:t/>
            </a:r>
            <a:br>
              <a:rPr lang="hu-HU" altLang="hu-HU" sz="2800" dirty="0"/>
            </a:br>
            <a:r>
              <a:rPr lang="hu-HU" altLang="hu-HU" sz="2800" dirty="0" smtClean="0">
                <a:effectLst/>
              </a:rPr>
              <a:t>alapján </a:t>
            </a:r>
            <a:r>
              <a:rPr lang="hu-HU" altLang="hu-HU" sz="2800" dirty="0" smtClean="0">
                <a:effectLst/>
              </a:rPr>
              <a:t>nem volt megállapítható, hogy a bűncselekményt a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vádlott </a:t>
            </a:r>
            <a:r>
              <a:rPr lang="hu-HU" altLang="hu-HU" sz="2800" dirty="0" smtClean="0">
                <a:effectLst/>
              </a:rPr>
              <a:t>követte el,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altLang="hu-HU" sz="2800" dirty="0" smtClean="0">
                <a:effectLst/>
              </a:rPr>
              <a:t>az elkövető a halála, kóros elmeállapota, tevékeny megbánása, illetve kényszer vagy fenyegetés miatt nem büntethető,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vagy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1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8168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981200"/>
            <a:ext cx="976745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hu-HU" altLang="hu-HU" sz="3200" dirty="0" smtClean="0">
              <a:effectLst/>
            </a:endParaRPr>
          </a:p>
          <a:p>
            <a:pPr>
              <a:buFontTx/>
              <a:buChar char="-"/>
            </a:pPr>
            <a:r>
              <a:rPr lang="hu-HU" altLang="hu-HU" sz="3200" dirty="0" smtClean="0">
                <a:effectLst/>
              </a:rPr>
              <a:t>az elkövető ismeretlen helyen tartózkodása, illetve tartós, súlyos betegsége v. a </a:t>
            </a:r>
            <a:r>
              <a:rPr lang="hu-HU" altLang="hu-HU" sz="3200" dirty="0" err="1" smtClean="0">
                <a:effectLst/>
              </a:rPr>
              <a:t>bcs</a:t>
            </a:r>
            <a:r>
              <a:rPr lang="hu-HU" altLang="hu-HU" sz="3200" dirty="0" smtClean="0">
                <a:effectLst/>
              </a:rPr>
              <a:t>. elkövetése után bekövetkezett elmebetegsége miatt vele szemben az eljárást felfüggesztették.</a:t>
            </a:r>
          </a:p>
          <a:p>
            <a:pPr>
              <a:buFontTx/>
              <a:buChar char="-"/>
            </a:pPr>
            <a:endParaRPr lang="hu-HU" altLang="hu-HU" sz="3200" dirty="0" smtClean="0">
              <a:effectLst/>
            </a:endParaRPr>
          </a:p>
          <a:p>
            <a:endParaRPr lang="hu-HU" altLang="hu-HU" sz="32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06023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869242" y="418006"/>
            <a:ext cx="287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3600" dirty="0" smtClean="0">
                <a:solidFill>
                  <a:schemeClr val="accent1"/>
                </a:solidFill>
                <a:effectLst/>
              </a:rPr>
              <a:t>Bűnhalmazat</a:t>
            </a:r>
            <a:endParaRPr lang="hu-HU" sz="3600" dirty="0">
              <a:solidFill>
                <a:schemeClr val="accent1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1032836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dirty="0" smtClean="0">
                <a:effectLst/>
              </a:rPr>
              <a:t>az, ha az elkövető egy vagy több cselekménye több bűncselekményt valósít meg, és azokat egy eljárásban bírálják el.</a:t>
            </a:r>
          </a:p>
          <a:p>
            <a:endParaRPr lang="hu-HU" altLang="hu-HU" dirty="0" smtClean="0">
              <a:effectLst/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hu-HU" altLang="hu-HU" sz="1800" dirty="0" smtClean="0">
                <a:effectLst/>
              </a:rPr>
              <a:t>(</a:t>
            </a:r>
            <a:r>
              <a:rPr lang="hu-HU" altLang="hu-HU" sz="1800" i="1" dirty="0" smtClean="0">
                <a:effectLst/>
              </a:rPr>
              <a:t>Nem bűnhalmazat, hanem folytatólagosan elkövetett bűncselekmény</a:t>
            </a:r>
            <a:r>
              <a:rPr lang="hu-HU" altLang="hu-HU" sz="1800" dirty="0" smtClean="0">
                <a:effectLst/>
              </a:rPr>
              <a:t> az, ha az elkövető ugyanolyan </a:t>
            </a:r>
            <a:r>
              <a:rPr lang="hu-HU" altLang="hu-HU" sz="1800" dirty="0" smtClean="0">
                <a:effectLst/>
              </a:rPr>
              <a:t/>
            </a:r>
            <a:br>
              <a:rPr lang="hu-HU" altLang="hu-HU" sz="1800" dirty="0" smtClean="0">
                <a:effectLst/>
              </a:rPr>
            </a:br>
            <a:r>
              <a:rPr lang="hu-HU" altLang="hu-HU" sz="1800" dirty="0" smtClean="0">
                <a:effectLst/>
              </a:rPr>
              <a:t>bűncselekményt</a:t>
            </a:r>
            <a:r>
              <a:rPr lang="hu-HU" altLang="hu-HU" sz="1800" dirty="0" smtClean="0">
                <a:effectLst/>
              </a:rPr>
              <a:t>, egységes elhatározással, azonos sértett sérelmére, rövid időközönként többször </a:t>
            </a:r>
            <a:r>
              <a:rPr lang="hu-HU" altLang="hu-HU" sz="1800" dirty="0" smtClean="0">
                <a:effectLst/>
              </a:rPr>
              <a:t/>
            </a:r>
            <a:br>
              <a:rPr lang="hu-HU" altLang="hu-HU" sz="1800" dirty="0" smtClean="0">
                <a:effectLst/>
              </a:rPr>
            </a:br>
            <a:r>
              <a:rPr lang="hu-HU" altLang="hu-HU" sz="1800" dirty="0" smtClean="0">
                <a:effectLst/>
              </a:rPr>
              <a:t>követ </a:t>
            </a:r>
            <a:r>
              <a:rPr lang="hu-HU" altLang="hu-HU" sz="1800" dirty="0" smtClean="0">
                <a:effectLst/>
              </a:rPr>
              <a:t>el. Pl. munkatársától többször lop)</a:t>
            </a:r>
          </a:p>
          <a:p>
            <a:endParaRPr lang="hu-HU" altLang="hu-HU" sz="1800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941438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9976879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>
                <a:solidFill>
                  <a:srgbClr val="FFCC00"/>
                </a:solidFill>
              </a:rPr>
              <a:t>A halmazati büntetés</a:t>
            </a:r>
            <a:endParaRPr lang="hu-HU" altLang="hu-HU" sz="360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700213"/>
            <a:ext cx="11063432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Bűnhalmazat esetén 1 büntetést kell kiszabni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HOGYAN?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	bűnhalmazatban lévő  bűncselekményekre megállapított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büntetési </a:t>
            </a:r>
            <a:r>
              <a:rPr lang="hu-HU" altLang="hu-HU" sz="2800" dirty="0" smtClean="0">
                <a:effectLst/>
              </a:rPr>
              <a:t>nemek, illetve büntetési tételek közül a legsúlyosabbnak az alapulvételével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10782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1112520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>
                <a:solidFill>
                  <a:srgbClr val="FFCC00"/>
                </a:solidFill>
              </a:rPr>
              <a:t>szabadságvesztés végrehajtásának felfüggesztése</a:t>
            </a:r>
            <a:endParaRPr lang="hu-HU" altLang="hu-HU" sz="3600" dirty="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981200"/>
            <a:ext cx="11125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dirty="0" smtClean="0">
                <a:effectLst/>
              </a:rPr>
              <a:t>2 évet meg nem haladó szabadságvesztés végrehajtása próbaidőre felfüggeszthető,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ha </a:t>
            </a:r>
            <a:r>
              <a:rPr lang="hu-HU" altLang="hu-HU" dirty="0" smtClean="0">
                <a:effectLst/>
              </a:rPr>
              <a:t>alaposan feltehető, hogy a büntetés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célja </a:t>
            </a:r>
            <a:r>
              <a:rPr lang="hu-HU" altLang="hu-HU" dirty="0" smtClean="0">
                <a:effectLst/>
              </a:rPr>
              <a:t>annak végrehajtása nélkül is elérhető</a:t>
            </a:r>
          </a:p>
          <a:p>
            <a:pPr>
              <a:lnSpc>
                <a:spcPct val="90000"/>
              </a:lnSpc>
            </a:pPr>
            <a:endParaRPr lang="hu-HU" altLang="hu-HU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hu-HU" altLang="hu-HU" dirty="0" smtClean="0">
                <a:effectLst/>
              </a:rPr>
              <a:t>Tartama:  1-5 évig</a:t>
            </a:r>
          </a:p>
          <a:p>
            <a:pPr>
              <a:lnSpc>
                <a:spcPct val="90000"/>
              </a:lnSpc>
            </a:pPr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90984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60218" y="332509"/>
            <a:ext cx="10460182" cy="74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800" dirty="0" smtClean="0">
                <a:solidFill>
                  <a:schemeClr val="accent1"/>
                </a:solidFill>
              </a:rPr>
              <a:t>BÜNTETHETŐSÉGET</a:t>
            </a:r>
            <a:r>
              <a:rPr lang="hu-HU" altLang="hu-HU" sz="2000" dirty="0" smtClean="0">
                <a:solidFill>
                  <a:srgbClr val="FF9933"/>
                </a:solidFill>
              </a:rPr>
              <a:t> </a:t>
            </a:r>
            <a:r>
              <a:rPr lang="hu-HU" altLang="hu-HU" sz="2800" dirty="0" smtClean="0">
                <a:solidFill>
                  <a:schemeClr val="accent1"/>
                </a:solidFill>
              </a:rPr>
              <a:t>KIZÁRÓ VAGY KORLÁTOZÓ OKOK</a:t>
            </a:r>
            <a:endParaRPr lang="hu-HU" altLang="hu-HU" sz="2800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836613"/>
            <a:ext cx="10460182" cy="525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hu-HU" altLang="hu-HU" sz="3600" dirty="0" smtClean="0">
              <a:effectLst/>
            </a:endParaRPr>
          </a:p>
          <a:p>
            <a:r>
              <a:rPr lang="hu-HU" altLang="hu-HU" sz="3600" dirty="0" smtClean="0">
                <a:effectLst/>
              </a:rPr>
              <a:t>kóros elmeállapot</a:t>
            </a:r>
          </a:p>
          <a:p>
            <a:r>
              <a:rPr lang="hu-HU" altLang="hu-HU" sz="3600" dirty="0" smtClean="0">
                <a:effectLst/>
              </a:rPr>
              <a:t>kényszer és a fenyegetés</a:t>
            </a:r>
          </a:p>
          <a:p>
            <a:r>
              <a:rPr lang="hu-HU" altLang="hu-HU" sz="3600" dirty="0" smtClean="0">
                <a:effectLst/>
              </a:rPr>
              <a:t>tévedés</a:t>
            </a:r>
          </a:p>
          <a:p>
            <a:r>
              <a:rPr lang="hu-HU" altLang="hu-HU" sz="3600" dirty="0" smtClean="0">
                <a:effectLst/>
              </a:rPr>
              <a:t>jogos védelem</a:t>
            </a:r>
          </a:p>
          <a:p>
            <a:r>
              <a:rPr lang="hu-HU" altLang="hu-HU" sz="3600" dirty="0" smtClean="0">
                <a:effectLst/>
              </a:rPr>
              <a:t>végszükség</a:t>
            </a:r>
          </a:p>
          <a:p>
            <a:r>
              <a:rPr lang="hu-HU" altLang="hu-HU" sz="3600" dirty="0" smtClean="0">
                <a:effectLst/>
              </a:rPr>
              <a:t>jogszabály engedélye</a:t>
            </a:r>
          </a:p>
          <a:p>
            <a:r>
              <a:rPr lang="hu-HU" altLang="hu-HU" sz="3600" dirty="0" smtClean="0">
                <a:effectLst/>
              </a:rPr>
              <a:t>gyermekkor</a:t>
            </a:r>
          </a:p>
          <a:p>
            <a:endParaRPr lang="hu-HU" altLang="hu-HU" sz="3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90843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20619" y="688109"/>
            <a:ext cx="10256982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b="1" dirty="0" smtClean="0">
                <a:solidFill>
                  <a:srgbClr val="FF9933"/>
                </a:solidFill>
                <a:effectLst/>
              </a:rPr>
              <a:t>14</a:t>
            </a:r>
            <a:r>
              <a:rPr lang="hu-HU" altLang="hu-HU" b="1" dirty="0" smtClean="0">
                <a:effectLst/>
              </a:rPr>
              <a:t>. év</a:t>
            </a:r>
          </a:p>
          <a:p>
            <a:pPr>
              <a:lnSpc>
                <a:spcPct val="80000"/>
              </a:lnSpc>
            </a:pPr>
            <a:endParaRPr lang="hu-HU" altLang="hu-HU" b="1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b="1" dirty="0" smtClean="0">
                <a:effectLst/>
              </a:rPr>
              <a:t>KIVÉTEL:  ha </a:t>
            </a:r>
            <a:r>
              <a:rPr lang="hu-HU" altLang="hu-HU" b="1" dirty="0" smtClean="0">
                <a:solidFill>
                  <a:srgbClr val="FF9933"/>
                </a:solidFill>
                <a:effectLst/>
              </a:rPr>
              <a:t>12</a:t>
            </a:r>
            <a:r>
              <a:rPr lang="hu-HU" altLang="hu-HU" b="1" dirty="0" smtClean="0">
                <a:effectLst/>
              </a:rPr>
              <a:t> </a:t>
            </a:r>
            <a:r>
              <a:rPr lang="hu-HU" altLang="hu-HU" dirty="0" smtClean="0">
                <a:effectLst/>
              </a:rPr>
              <a:t>életévét betöltötte</a:t>
            </a:r>
            <a:r>
              <a:rPr lang="hu-HU" altLang="hu-HU" sz="2400" dirty="0" smtClean="0">
                <a:effectLst/>
              </a:rPr>
              <a:t> </a:t>
            </a:r>
            <a:r>
              <a:rPr lang="hu-HU" altLang="hu-HU" sz="2400" dirty="0" smtClean="0">
                <a:effectLst/>
              </a:rPr>
              <a:t/>
            </a:r>
            <a:br>
              <a:rPr lang="hu-HU" altLang="hu-HU" sz="2400" dirty="0" smtClean="0">
                <a:effectLst/>
              </a:rPr>
            </a:br>
            <a:r>
              <a:rPr lang="hu-HU" altLang="hu-HU" sz="2000" dirty="0" smtClean="0">
                <a:effectLst/>
              </a:rPr>
              <a:t>(</a:t>
            </a:r>
            <a:r>
              <a:rPr lang="hu-HU" altLang="hu-HU" sz="2000" dirty="0" smtClean="0">
                <a:effectLst/>
              </a:rPr>
              <a:t>ÉS az elkövetéskor rendelkezett a bűncselekmény következményeinek </a:t>
            </a:r>
            <a:r>
              <a:rPr lang="hu-HU" altLang="hu-HU" sz="2000" dirty="0" smtClean="0">
                <a:effectLst/>
              </a:rPr>
              <a:t/>
            </a:r>
            <a:br>
              <a:rPr lang="hu-HU" altLang="hu-HU" sz="2000" dirty="0" smtClean="0">
                <a:effectLst/>
              </a:rPr>
            </a:br>
            <a:r>
              <a:rPr lang="hu-HU" altLang="hu-HU" sz="2000" dirty="0" smtClean="0">
                <a:effectLst/>
              </a:rPr>
              <a:t>felismeréséhez </a:t>
            </a:r>
            <a:r>
              <a:rPr lang="hu-HU" altLang="hu-HU" sz="2000" dirty="0" smtClean="0">
                <a:effectLst/>
              </a:rPr>
              <a:t>szükséges belátással)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400" dirty="0" smtClean="0">
                <a:effectLst/>
              </a:rPr>
              <a:t>(</a:t>
            </a:r>
            <a:r>
              <a:rPr lang="hu-HU" altLang="hu-HU" sz="2400" dirty="0" err="1" smtClean="0">
                <a:effectLst/>
              </a:rPr>
              <a:t>emberölés,erős</a:t>
            </a:r>
            <a:r>
              <a:rPr lang="hu-HU" altLang="hu-HU" sz="2400" dirty="0" smtClean="0">
                <a:effectLst/>
              </a:rPr>
              <a:t> felindulásban elkövetett emberölés , testi sértés , terrorcselekmény, rablás, kifosztás elkövetője)</a:t>
            </a: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0261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692150"/>
            <a:ext cx="10220037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lvl="3">
              <a:lnSpc>
                <a:spcPct val="90000"/>
              </a:lnSpc>
            </a:pPr>
            <a:r>
              <a:rPr lang="hu-HU" altLang="hu-HU" sz="2400" b="1" i="1" dirty="0" smtClean="0">
                <a:solidFill>
                  <a:srgbClr val="FFCC00"/>
                </a:solidFill>
                <a:effectLst/>
              </a:rPr>
              <a:t>A humanitás elve : </a:t>
            </a:r>
            <a:r>
              <a:rPr lang="hu-HU" altLang="hu-HU" sz="2400" b="1" dirty="0" smtClean="0">
                <a:effectLst/>
              </a:rPr>
              <a:t> a bűnelkövető is ember.</a:t>
            </a:r>
          </a:p>
          <a:p>
            <a:pPr lvl="3">
              <a:lnSpc>
                <a:spcPct val="90000"/>
              </a:lnSpc>
            </a:pPr>
            <a:endParaRPr lang="hu-HU" altLang="hu-HU" sz="2400" b="1" i="1" dirty="0" smtClean="0">
              <a:effectLst/>
            </a:endParaRPr>
          </a:p>
          <a:p>
            <a:pPr lvl="3">
              <a:lnSpc>
                <a:spcPct val="90000"/>
              </a:lnSpc>
            </a:pPr>
            <a:r>
              <a:rPr lang="hu-HU" altLang="hu-HU" sz="2400" b="1" i="1" dirty="0" smtClean="0">
                <a:effectLst/>
              </a:rPr>
              <a:t>A </a:t>
            </a:r>
            <a:r>
              <a:rPr lang="hu-HU" altLang="hu-HU" sz="2400" b="1" i="1" u="sng" dirty="0" smtClean="0">
                <a:solidFill>
                  <a:srgbClr val="FFCC00"/>
                </a:solidFill>
                <a:effectLst/>
              </a:rPr>
              <a:t>bűnösségen alapuló felelősség</a:t>
            </a:r>
            <a:r>
              <a:rPr lang="hu-HU" altLang="hu-HU" sz="2400" b="1" i="1" dirty="0" smtClean="0">
                <a:effectLst/>
              </a:rPr>
              <a:t> elve. </a:t>
            </a:r>
            <a:r>
              <a:rPr lang="hu-HU" altLang="hu-HU" sz="2400" b="1" i="1" dirty="0" smtClean="0">
                <a:effectLst/>
              </a:rPr>
              <a:t/>
            </a:r>
            <a:br>
              <a:rPr lang="hu-HU" altLang="hu-HU" sz="2400" b="1" i="1" dirty="0" smtClean="0">
                <a:effectLst/>
              </a:rPr>
            </a:br>
            <a:r>
              <a:rPr lang="hu-HU" altLang="hu-HU" sz="2400" b="1" dirty="0" smtClean="0">
                <a:effectLst/>
              </a:rPr>
              <a:t>Az </a:t>
            </a:r>
            <a:r>
              <a:rPr lang="hu-HU" altLang="hu-HU" sz="2400" b="1" dirty="0" smtClean="0">
                <a:effectLst/>
              </a:rPr>
              <a:t>adott cselekményt bűnösen kell elkövetni. </a:t>
            </a:r>
            <a:r>
              <a:rPr lang="hu-HU" altLang="hu-HU" sz="2400" b="1" dirty="0" smtClean="0">
                <a:effectLst/>
              </a:rPr>
              <a:t/>
            </a:r>
            <a:br>
              <a:rPr lang="hu-HU" altLang="hu-HU" sz="2400" b="1" dirty="0" smtClean="0">
                <a:effectLst/>
              </a:rPr>
            </a:br>
            <a:r>
              <a:rPr lang="hu-HU" altLang="hu-HU" sz="2400" b="1" dirty="0" smtClean="0">
                <a:effectLst/>
              </a:rPr>
              <a:t>A </a:t>
            </a:r>
            <a:r>
              <a:rPr lang="hu-HU" altLang="hu-HU" sz="2400" b="1" dirty="0" smtClean="0">
                <a:effectLst/>
              </a:rPr>
              <a:t>bűnösség előfeltétele a büntetésnek (</a:t>
            </a:r>
            <a:r>
              <a:rPr lang="hu-HU" altLang="hu-HU" sz="2400" b="1" dirty="0" err="1" smtClean="0">
                <a:effectLst/>
              </a:rPr>
              <a:t>nullum</a:t>
            </a:r>
            <a:r>
              <a:rPr lang="hu-HU" altLang="hu-HU" sz="2400" b="1" dirty="0" smtClean="0">
                <a:effectLst/>
              </a:rPr>
              <a:t> </a:t>
            </a:r>
            <a:r>
              <a:rPr lang="hu-HU" altLang="hu-HU" sz="2400" b="1" dirty="0" err="1" smtClean="0">
                <a:effectLst/>
              </a:rPr>
              <a:t>crimen</a:t>
            </a:r>
            <a:r>
              <a:rPr lang="hu-HU" altLang="hu-HU" sz="2400" b="1" dirty="0" smtClean="0">
                <a:effectLst/>
              </a:rPr>
              <a:t> sine culpa).</a:t>
            </a:r>
          </a:p>
          <a:p>
            <a:pPr lvl="3">
              <a:lnSpc>
                <a:spcPct val="90000"/>
              </a:lnSpc>
            </a:pPr>
            <a:endParaRPr lang="hu-HU" altLang="hu-HU" sz="2400" b="1" i="1" dirty="0" smtClean="0">
              <a:effectLst/>
            </a:endParaRPr>
          </a:p>
          <a:p>
            <a:pPr lvl="3">
              <a:lnSpc>
                <a:spcPct val="90000"/>
              </a:lnSpc>
            </a:pPr>
            <a:r>
              <a:rPr lang="hu-HU" altLang="hu-HU" sz="2400" b="1" i="1" dirty="0" smtClean="0">
                <a:effectLst/>
              </a:rPr>
              <a:t>A </a:t>
            </a:r>
            <a:r>
              <a:rPr lang="hu-HU" altLang="hu-HU" sz="2400" b="1" u="sng" dirty="0" smtClean="0">
                <a:solidFill>
                  <a:srgbClr val="FFCC00"/>
                </a:solidFill>
                <a:effectLst/>
              </a:rPr>
              <a:t>büntetőjogi felelősség differenciálásának elve</a:t>
            </a:r>
            <a:r>
              <a:rPr lang="hu-HU" altLang="hu-HU" sz="2400" b="1" dirty="0" smtClean="0">
                <a:effectLst/>
              </a:rPr>
              <a:t>.</a:t>
            </a:r>
            <a:r>
              <a:rPr lang="hu-HU" altLang="hu-HU" sz="2400" b="1" i="1" dirty="0" smtClean="0">
                <a:effectLst/>
              </a:rPr>
              <a:t> </a:t>
            </a:r>
            <a:r>
              <a:rPr lang="hu-HU" altLang="hu-HU" sz="2400" b="1" i="1" dirty="0" smtClean="0">
                <a:effectLst/>
              </a:rPr>
              <a:t/>
            </a:r>
            <a:br>
              <a:rPr lang="hu-HU" altLang="hu-HU" sz="2400" b="1" i="1" dirty="0" smtClean="0">
                <a:effectLst/>
              </a:rPr>
            </a:br>
            <a:r>
              <a:rPr lang="hu-HU" altLang="hu-HU" sz="2400" b="1" dirty="0" smtClean="0">
                <a:effectLst/>
              </a:rPr>
              <a:t>A </a:t>
            </a:r>
            <a:r>
              <a:rPr lang="hu-HU" altLang="hu-HU" sz="2400" b="1" dirty="0" smtClean="0">
                <a:effectLst/>
              </a:rPr>
              <a:t>szankciók súlya és szigora az elkövetett bűncselekménnyel arányban álljon.</a:t>
            </a:r>
          </a:p>
          <a:p>
            <a:pPr>
              <a:lnSpc>
                <a:spcPct val="90000"/>
              </a:lnSpc>
            </a:pPr>
            <a:endParaRPr lang="hu-HU" altLang="hu-HU" sz="24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788298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98665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>
                <a:solidFill>
                  <a:srgbClr val="FF9933"/>
                </a:solidFill>
              </a:rPr>
              <a:t>MENTESÍTÉS</a:t>
            </a:r>
            <a:endParaRPr lang="hu-HU" altLang="hu-HU" dirty="0" smtClean="0">
              <a:solidFill>
                <a:srgbClr val="FF9933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773238"/>
            <a:ext cx="1098665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800" i="1" dirty="0" smtClean="0">
                <a:solidFill>
                  <a:srgbClr val="FFCC00"/>
                </a:solidFill>
                <a:effectLst/>
              </a:rPr>
              <a:t>törvény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 erejénél fogva</a:t>
            </a:r>
            <a:r>
              <a:rPr lang="hu-HU" altLang="hu-HU" sz="2800" dirty="0" smtClean="0">
                <a:effectLst/>
              </a:rPr>
              <a:t>  </a:t>
            </a:r>
            <a:endParaRPr lang="hu-HU" altLang="hu-HU" sz="2800" dirty="0" smtClean="0">
              <a:effectLst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u-HU" altLang="hu-HU" sz="2800" dirty="0" smtClean="0">
                <a:effectLst/>
              </a:rPr>
              <a:t>(</a:t>
            </a:r>
            <a:r>
              <a:rPr lang="hu-HU" altLang="hu-HU" sz="2800" dirty="0" err="1" smtClean="0">
                <a:effectLst/>
              </a:rPr>
              <a:t>max</a:t>
            </a:r>
            <a:r>
              <a:rPr lang="hu-HU" altLang="hu-HU" sz="2800" dirty="0" smtClean="0">
                <a:effectLst/>
              </a:rPr>
              <a:t> 1 év </a:t>
            </a:r>
            <a:r>
              <a:rPr lang="hu-HU" altLang="hu-HU" sz="2800" dirty="0" err="1" smtClean="0">
                <a:effectLst/>
              </a:rPr>
              <a:t>szv</a:t>
            </a:r>
            <a:r>
              <a:rPr lang="hu-HU" altLang="hu-HU" sz="2800" dirty="0" smtClean="0">
                <a:effectLst/>
              </a:rPr>
              <a:t>  -  3 , </a:t>
            </a:r>
            <a:r>
              <a:rPr lang="hu-HU" altLang="hu-HU" sz="2800" i="1" dirty="0" smtClean="0">
                <a:effectLst/>
              </a:rPr>
              <a:t> 1-5 év  - 5,  5-10 év  - 8, </a:t>
            </a:r>
            <a:r>
              <a:rPr lang="hu-HU" altLang="hu-HU" sz="2800" dirty="0" smtClean="0">
                <a:effectLst/>
              </a:rPr>
              <a:t> 10 évet meghaladó </a:t>
            </a:r>
            <a:endParaRPr lang="hu-HU" altLang="hu-HU" sz="2800" dirty="0" smtClean="0">
              <a:effectLst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u-HU" altLang="hu-HU" sz="2800" dirty="0" smtClean="0">
                <a:effectLst/>
              </a:rPr>
              <a:t>tartamú</a:t>
            </a:r>
            <a:r>
              <a:rPr lang="hu-HU" altLang="hu-HU" sz="2800" dirty="0" smtClean="0">
                <a:effectLst/>
              </a:rPr>
              <a:t>, határozott ideig tartó </a:t>
            </a:r>
            <a:r>
              <a:rPr lang="hu-HU" altLang="hu-HU" sz="2800" dirty="0" err="1" smtClean="0">
                <a:effectLst/>
              </a:rPr>
              <a:t>szv</a:t>
            </a:r>
            <a:r>
              <a:rPr lang="hu-HU" altLang="hu-HU" sz="2800" dirty="0" smtClean="0">
                <a:effectLst/>
              </a:rPr>
              <a:t>.  10 év elteltével)</a:t>
            </a:r>
          </a:p>
          <a:p>
            <a:pPr algn="just">
              <a:lnSpc>
                <a:spcPct val="80000"/>
              </a:lnSpc>
              <a:spcBef>
                <a:spcPct val="0"/>
              </a:spcBef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bírósági határozat alapján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kegyelem útján</a:t>
            </a:r>
          </a:p>
          <a:p>
            <a:pPr>
              <a:lnSpc>
                <a:spcPct val="80000"/>
              </a:lnSpc>
            </a:pPr>
            <a:endParaRPr lang="hu-HU" altLang="hu-HU" sz="2800" dirty="0" smtClean="0">
              <a:solidFill>
                <a:srgbClr val="FFCC00"/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45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453747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altLang="ko-KR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Btk. Különös</a:t>
            </a:r>
            <a:r>
              <a:rPr kumimoji="0" lang="hu-HU" altLang="ko-KR" sz="48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 rész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4618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9273" y="277090"/>
            <a:ext cx="12122727" cy="1431925"/>
          </a:xfrm>
          <a:prstGeom prst="rect">
            <a:avLst/>
          </a:prstGeom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400" smtClean="0">
                <a:solidFill>
                  <a:srgbClr val="FFCC00"/>
                </a:solidFill>
              </a:rPr>
              <a:t>HOGYAN VIZSGÁLJUK A TÉNYÁLLÁSOKAT?</a:t>
            </a:r>
            <a:endParaRPr lang="hu-HU" sz="4400" dirty="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273" y="1953490"/>
            <a:ext cx="12122727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hu-HU" sz="3200" b="1" dirty="0" smtClean="0">
                <a:solidFill>
                  <a:schemeClr val="hlink"/>
                </a:solidFill>
              </a:rPr>
              <a:t>JOGI SZABÁLYOZÁS CÉLJA</a:t>
            </a:r>
            <a:r>
              <a:rPr lang="hu-HU" sz="3200" dirty="0" smtClean="0"/>
              <a:t>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>(</a:t>
            </a:r>
            <a:r>
              <a:rPr lang="hu-HU" sz="3200" dirty="0" err="1" smtClean="0"/>
              <a:t>pl</a:t>
            </a:r>
            <a:r>
              <a:rPr lang="hu-HU" sz="3200" dirty="0" smtClean="0"/>
              <a:t>: </a:t>
            </a:r>
            <a:r>
              <a:rPr lang="hu-HU" sz="3200" dirty="0" err="1" smtClean="0"/>
              <a:t>gazd.élet</a:t>
            </a:r>
            <a:r>
              <a:rPr lang="hu-HU" sz="3200" dirty="0" smtClean="0"/>
              <a:t> tisztasága, hitelezői érdekek)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hu-HU" sz="3200" dirty="0" smtClean="0"/>
          </a:p>
          <a:p>
            <a:pPr eaLnBrk="1" hangingPunct="1">
              <a:defRPr/>
            </a:pPr>
            <a:r>
              <a:rPr lang="hu-HU" sz="3200" b="1" dirty="0" smtClean="0">
                <a:solidFill>
                  <a:schemeClr val="hlink"/>
                </a:solidFill>
              </a:rPr>
              <a:t>JOGI TÁRGY</a:t>
            </a:r>
            <a:r>
              <a:rPr lang="hu-HU" sz="3200" dirty="0" smtClean="0"/>
              <a:t>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>(</a:t>
            </a:r>
            <a:r>
              <a:rPr lang="hu-HU" sz="3200" dirty="0" err="1" smtClean="0"/>
              <a:t>pl</a:t>
            </a:r>
            <a:r>
              <a:rPr lang="hu-HU" sz="3200" dirty="0" smtClean="0"/>
              <a:t>: csődeljárás, felsz. eredményes lefolytatása révén a hitelezők érdekeinek védelme)</a:t>
            </a:r>
          </a:p>
        </p:txBody>
      </p:sp>
    </p:spTree>
    <p:extLst>
      <p:ext uri="{BB962C8B-B14F-4D97-AF65-F5344CB8AC3E}">
        <p14:creationId xmlns:p14="http://schemas.microsoft.com/office/powerpoint/2010/main" val="2040463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922001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hu-HU" b="1" dirty="0" smtClean="0">
                <a:solidFill>
                  <a:schemeClr val="hlink"/>
                </a:solidFill>
              </a:rPr>
              <a:t>ELKÖVETÉSI TÁRGY</a:t>
            </a:r>
            <a:r>
              <a:rPr lang="hu-HU" dirty="0" smtClean="0"/>
              <a:t> 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(</a:t>
            </a:r>
            <a:r>
              <a:rPr lang="hu-HU" dirty="0" err="1" smtClean="0"/>
              <a:t>pl</a:t>
            </a:r>
            <a:r>
              <a:rPr lang="hu-HU" dirty="0" smtClean="0"/>
              <a:t>: fedezetül szolgáló vagyon)</a:t>
            </a:r>
          </a:p>
          <a:p>
            <a:pPr eaLnBrk="1" hangingPunct="1">
              <a:defRPr/>
            </a:pPr>
            <a:endParaRPr lang="hu-HU" dirty="0" smtClean="0"/>
          </a:p>
          <a:p>
            <a:pPr eaLnBrk="1" hangingPunct="1">
              <a:defRPr/>
            </a:pPr>
            <a:r>
              <a:rPr lang="hu-HU" b="1" dirty="0" smtClean="0">
                <a:solidFill>
                  <a:schemeClr val="hlink"/>
                </a:solidFill>
              </a:rPr>
              <a:t>ELKÖVETÉSI MAGATARTÁS</a:t>
            </a:r>
            <a:r>
              <a:rPr lang="hu-HU" dirty="0" smtClean="0"/>
              <a:t> 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(</a:t>
            </a:r>
            <a:r>
              <a:rPr lang="hu-HU" dirty="0" err="1" smtClean="0"/>
              <a:t>pl</a:t>
            </a:r>
            <a:r>
              <a:rPr lang="hu-HU" dirty="0" smtClean="0"/>
              <a:t>: valótlan tartalmú okirat felhasználása)</a:t>
            </a:r>
          </a:p>
          <a:p>
            <a:pPr eaLnBrk="1" hangingPunct="1">
              <a:defRPr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9443476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20618" y="1177636"/>
            <a:ext cx="10820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solidFill>
                  <a:srgbClr val="FF9933"/>
                </a:solidFill>
                <a:effectLst/>
              </a:rPr>
              <a:t>A GAZDASÁGI ÉLETBEN ELŐFORDULÓ JELENTŐSEBB BŰNCSELEKMÉNYEK</a:t>
            </a:r>
          </a:p>
        </p:txBody>
      </p:sp>
    </p:spTree>
    <p:extLst>
      <p:ext uri="{BB962C8B-B14F-4D97-AF65-F5344CB8AC3E}">
        <p14:creationId xmlns:p14="http://schemas.microsoft.com/office/powerpoint/2010/main" val="9868623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4318" y="251752"/>
            <a:ext cx="7490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A KORRUPCIÓS BŰNCSELEKMÉNYEK  </a:t>
            </a:r>
            <a:r>
              <a:rPr lang="hu-HU" altLang="hu-HU" sz="2800" b="1" dirty="0" err="1" smtClean="0">
                <a:effectLst/>
              </a:rPr>
              <a:t>Pl</a:t>
            </a:r>
            <a:r>
              <a:rPr lang="hu-HU" altLang="hu-HU" sz="2800" b="1" dirty="0" smtClean="0">
                <a:effectLst/>
              </a:rPr>
              <a:t>:</a:t>
            </a:r>
            <a:endParaRPr lang="hu-HU" altLang="hu-HU" sz="2800" b="1" dirty="0" smtClean="0">
              <a:effectLst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14946" y="919762"/>
            <a:ext cx="7543800" cy="547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effectLst/>
              </a:rPr>
              <a:t>    </a:t>
            </a:r>
            <a:r>
              <a:rPr lang="hu-HU" altLang="hu-HU" b="1" dirty="0" smtClean="0">
                <a:effectLst/>
                <a:sym typeface="Webdings" panose="05030102010509060703" pitchFamily="18" charset="2"/>
              </a:rPr>
              <a:t>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Vesztegetés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600" dirty="0" smtClean="0">
                <a:effectLst/>
                <a:latin typeface="Times New Roman" panose="02020603050405020304" pitchFamily="18" charset="0"/>
                <a:sym typeface="Webdings" panose="05030102010509060703" pitchFamily="18" charset="2"/>
              </a:rPr>
              <a:t>	  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Vesztegetés feljelentésének elmulasztása</a:t>
            </a:r>
            <a:endParaRPr lang="hu-HU" altLang="hu-HU" sz="12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600" dirty="0" smtClean="0">
                <a:effectLst/>
                <a:latin typeface="Times New Roman" panose="02020603050405020304" pitchFamily="18" charset="0"/>
                <a:sym typeface="Webdings" panose="05030102010509060703" pitchFamily="18" charset="2"/>
              </a:rPr>
              <a:t>    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 Vesztegetés elfogadása</a:t>
            </a:r>
            <a:br>
              <a:rPr lang="hu-HU" altLang="hu-HU" sz="3600" dirty="0" smtClean="0">
                <a:effectLst/>
                <a:latin typeface="Times New Roman" panose="02020603050405020304" pitchFamily="18" charset="0"/>
              </a:rPr>
            </a:br>
            <a:endParaRPr lang="hu-HU" altLang="hu-HU" sz="36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	 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  <a:sym typeface="Webdings" panose="05030102010509060703" pitchFamily="18" charset="2"/>
              </a:rPr>
              <a:t>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 Hivatali vesztegetés</a:t>
            </a:r>
            <a:br>
              <a:rPr lang="hu-HU" altLang="hu-HU" sz="3600" dirty="0" smtClean="0">
                <a:effectLst/>
                <a:latin typeface="Times New Roman" panose="02020603050405020304" pitchFamily="18" charset="0"/>
              </a:rPr>
            </a:br>
            <a:endParaRPr lang="hu-HU" altLang="hu-HU" sz="3600" dirty="0" smtClean="0"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	 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  <a:sym typeface="Webdings" panose="05030102010509060703" pitchFamily="18" charset="2"/>
              </a:rPr>
              <a:t></a:t>
            </a:r>
            <a:r>
              <a:rPr lang="hu-HU" altLang="hu-HU" sz="3600" dirty="0" smtClean="0">
                <a:effectLst/>
                <a:latin typeface="Times New Roman" panose="02020603050405020304" pitchFamily="18" charset="0"/>
              </a:rPr>
              <a:t> Hivatali vesztegetés elfogadása</a:t>
            </a:r>
            <a:br>
              <a:rPr lang="hu-HU" altLang="hu-HU" sz="3600" dirty="0" smtClean="0">
                <a:effectLst/>
                <a:latin typeface="Times New Roman" panose="02020603050405020304" pitchFamily="18" charset="0"/>
              </a:rPr>
            </a:br>
            <a:endParaRPr lang="hu-HU" altLang="hu-HU" sz="3600" dirty="0" smtClean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273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71550" y="260350"/>
            <a:ext cx="1081405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smtClean="0"/>
              <a:t/>
            </a:r>
            <a:br>
              <a:rPr lang="hu-HU" altLang="hu-HU" sz="3200" smtClean="0"/>
            </a:br>
            <a:r>
              <a:rPr lang="hu-HU" altLang="hu-HU" sz="3200" smtClean="0"/>
              <a:t/>
            </a:r>
            <a:br>
              <a:rPr lang="hu-HU" altLang="hu-HU" sz="3200" smtClean="0"/>
            </a:br>
            <a:r>
              <a:rPr lang="hu-HU" altLang="hu-HU" sz="3200" smtClean="0">
                <a:solidFill>
                  <a:srgbClr val="FFCC00"/>
                </a:solidFill>
              </a:rPr>
              <a:t>A KÖLTSÉGVETÉST KÁROSÍTÓ BŰNCSELEKMÉNYEK</a:t>
            </a:r>
            <a:r>
              <a:rPr lang="hu-HU" altLang="hu-HU" sz="4000" smtClean="0"/>
              <a:t/>
            </a:r>
            <a:br>
              <a:rPr lang="hu-HU" altLang="hu-HU" sz="4000" smtClean="0"/>
            </a:br>
            <a:r>
              <a:rPr lang="hu-HU" altLang="hu-HU" sz="4000" smtClean="0"/>
              <a:t/>
            </a:r>
            <a:br>
              <a:rPr lang="hu-HU" altLang="hu-HU" sz="4000" smtClean="0"/>
            </a:br>
            <a:endParaRPr lang="hu-HU" altLang="hu-HU" sz="4000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7" y="1989138"/>
            <a:ext cx="10848185" cy="36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400" b="1" dirty="0" smtClean="0">
                <a:effectLst/>
              </a:rPr>
              <a:t>Társadalombiztosítási, szociális vagy más jóléti juttatással visszaélés </a:t>
            </a:r>
            <a:r>
              <a:rPr lang="hu-HU" altLang="hu-HU" sz="1600" dirty="0" smtClean="0">
                <a:effectLst/>
              </a:rPr>
              <a:t>(50 e felett </a:t>
            </a:r>
            <a:r>
              <a:rPr lang="hu-HU" altLang="hu-HU" sz="1600" dirty="0" err="1" smtClean="0">
                <a:effectLst/>
              </a:rPr>
              <a:t>bcs</a:t>
            </a:r>
            <a:r>
              <a:rPr lang="hu-HU" altLang="hu-HU" sz="1600" dirty="0" smtClean="0">
                <a:effectLst/>
              </a:rPr>
              <a:t>.)</a:t>
            </a:r>
          </a:p>
          <a:p>
            <a:pPr>
              <a:lnSpc>
                <a:spcPct val="80000"/>
              </a:lnSpc>
            </a:pPr>
            <a:endParaRPr lang="hu-HU" altLang="hu-HU" sz="16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400" b="1" dirty="0" smtClean="0">
                <a:solidFill>
                  <a:srgbClr val="FF9933"/>
                </a:solidFill>
                <a:effectLst/>
              </a:rPr>
              <a:t>Költségvetési csalás</a:t>
            </a: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400" b="1" dirty="0" smtClean="0">
                <a:effectLst/>
              </a:rPr>
              <a:t>A költségvetési csaláshoz kapcsolódó felügyeleti vagy ellenőrzési </a:t>
            </a:r>
            <a:r>
              <a:rPr lang="hu-HU" altLang="hu-HU" sz="2400" b="1" dirty="0" smtClean="0">
                <a:effectLst/>
              </a:rPr>
              <a:t/>
            </a:r>
            <a:br>
              <a:rPr lang="hu-HU" altLang="hu-HU" sz="2400" b="1" dirty="0" smtClean="0">
                <a:effectLst/>
              </a:rPr>
            </a:br>
            <a:r>
              <a:rPr lang="hu-HU" altLang="hu-HU" sz="2400" b="1" dirty="0" smtClean="0">
                <a:effectLst/>
              </a:rPr>
              <a:t>kötelezettség </a:t>
            </a:r>
            <a:r>
              <a:rPr lang="hu-HU" altLang="hu-HU" sz="2400" b="1" dirty="0" smtClean="0">
                <a:effectLst/>
              </a:rPr>
              <a:t>elmulasztása</a:t>
            </a: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400" b="1" dirty="0" smtClean="0">
                <a:effectLst/>
              </a:rPr>
              <a:t>Jövedékkel visszaélés elősegítése</a:t>
            </a:r>
            <a:endParaRPr lang="hu-HU" altLang="hu-HU" sz="24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14055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820401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400" smtClean="0">
                <a:solidFill>
                  <a:srgbClr val="FF9933"/>
                </a:solidFill>
              </a:rPr>
              <a:t>Költségvetési csalás </a:t>
            </a:r>
            <a:r>
              <a:rPr lang="hu-HU" altLang="hu-HU" sz="1800" smtClean="0"/>
              <a:t>(TK.)</a:t>
            </a:r>
            <a:r>
              <a:rPr lang="hu-HU" altLang="hu-HU" sz="3600" smtClean="0"/>
              <a:t/>
            </a:r>
            <a:br>
              <a:rPr lang="hu-HU" altLang="hu-HU" sz="3600" smtClean="0"/>
            </a:br>
            <a:endParaRPr lang="hu-HU" altLang="hu-HU" sz="3600" dirty="0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836613"/>
            <a:ext cx="10820401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b="1" dirty="0" smtClean="0">
                <a:effectLst/>
              </a:rPr>
              <a:t>ALAPESET: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Aki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költségvetésbe történő befizetési kötelezettség vagy költségvetésből származó pénzeszközök vonatkozásában </a:t>
            </a:r>
            <a:r>
              <a:rPr lang="hu-HU" altLang="hu-HU" sz="2800" dirty="0" smtClean="0">
                <a:solidFill>
                  <a:srgbClr val="FF9933"/>
                </a:solidFill>
                <a:effectLst/>
              </a:rPr>
              <a:t>mást tévedésbe ejt, tévedésben tart, valótlan tartalmú nyilatkozatot tesz, vagy a valós tényt elhallgatja,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költségvetésbe történő befizetési kötelezettséggel kapcsolatos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solidFill>
                  <a:srgbClr val="FF9933"/>
                </a:solidFill>
                <a:effectLst/>
              </a:rPr>
              <a:t>kedvezményt </a:t>
            </a:r>
            <a:r>
              <a:rPr lang="hu-HU" altLang="hu-HU" sz="2800" dirty="0" smtClean="0">
                <a:solidFill>
                  <a:srgbClr val="FF9933"/>
                </a:solidFill>
                <a:effectLst/>
              </a:rPr>
              <a:t>jogtalanul vesz igénybe</a:t>
            </a:r>
            <a:r>
              <a:rPr lang="hu-HU" altLang="hu-HU" sz="2800" dirty="0" smtClean="0">
                <a:effectLst/>
              </a:rPr>
              <a:t>, vagy</a:t>
            </a:r>
          </a:p>
          <a:p>
            <a:pPr>
              <a:lnSpc>
                <a:spcPct val="80000"/>
              </a:lnSpc>
            </a:pPr>
            <a:r>
              <a:rPr lang="hu-HU" altLang="hu-HU" sz="2800" dirty="0" smtClean="0">
                <a:effectLst/>
              </a:rPr>
              <a:t>költségvetésből származó pénzeszközöket a jóváhagyott céltól </a:t>
            </a:r>
            <a:r>
              <a:rPr lang="hu-HU" altLang="hu-HU" sz="2800" dirty="0" smtClean="0">
                <a:solidFill>
                  <a:srgbClr val="FF9933"/>
                </a:solidFill>
                <a:effectLst/>
              </a:rPr>
              <a:t>eltérően használ fel,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és ezzel egy vagy több költségvetésnek </a:t>
            </a: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vagyoni hátrányt okoz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800" dirty="0" smtClean="0">
                <a:effectLst/>
              </a:rPr>
              <a:t>Vétség 2 évig terjedő </a:t>
            </a:r>
            <a:r>
              <a:rPr lang="hu-HU" altLang="hu-HU" sz="2800" dirty="0" err="1" smtClean="0">
                <a:effectLst/>
              </a:rPr>
              <a:t>szv</a:t>
            </a:r>
            <a:r>
              <a:rPr lang="hu-HU" altLang="hu-HU" sz="2800" dirty="0" smtClean="0">
                <a:effectLst/>
              </a:rPr>
              <a:t>. </a:t>
            </a:r>
            <a:r>
              <a:rPr lang="hu-HU" altLang="hu-HU" sz="2400" dirty="0" smtClean="0">
                <a:effectLst/>
              </a:rPr>
              <a:t>(100e-500e)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100" dirty="0" smtClean="0">
                <a:effectLst/>
              </a:rPr>
              <a:t>Nem valósul meg bűncselekmény, illetve </a:t>
            </a:r>
            <a:r>
              <a:rPr lang="hu-HU" altLang="hu-HU" sz="1100" dirty="0" smtClean="0">
                <a:solidFill>
                  <a:srgbClr val="FFCC00"/>
                </a:solidFill>
                <a:effectLst/>
              </a:rPr>
              <a:t>vámszabálysértés valósul meg, ha a </a:t>
            </a:r>
            <a:r>
              <a:rPr lang="hu-HU" altLang="hu-HU" sz="1100" dirty="0" smtClean="0">
                <a:solidFill>
                  <a:schemeClr val="folHlink"/>
                </a:solidFill>
                <a:effectLst/>
              </a:rPr>
              <a:t>költségvetési csalással okozott vagyoni hátrány</a:t>
            </a:r>
            <a:r>
              <a:rPr lang="hu-HU" altLang="hu-HU" sz="1100" dirty="0" smtClean="0">
                <a:solidFill>
                  <a:srgbClr val="FFCC00"/>
                </a:solidFill>
                <a:effectLst/>
              </a:rPr>
              <a:t> a 100 e forintot nem haladja meg.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041977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420255" y="458211"/>
            <a:ext cx="10977418" cy="45386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3600" b="1" dirty="0" smtClean="0">
                <a:solidFill>
                  <a:srgbClr val="FFCC00"/>
                </a:solidFill>
                <a:effectLst/>
              </a:rPr>
              <a:t>vagyoni hátrány alatt érteni kell</a:t>
            </a:r>
            <a:r>
              <a:rPr lang="hu-HU" altLang="hu-HU" sz="3600" dirty="0" smtClean="0">
                <a:effectLst/>
              </a:rPr>
              <a:t> </a:t>
            </a:r>
          </a:p>
          <a:p>
            <a:r>
              <a:rPr lang="hu-HU" altLang="hu-HU" sz="3600" dirty="0" smtClean="0">
                <a:effectLst/>
              </a:rPr>
              <a:t>a költségvetésbe történő befizetési kötelezettség </a:t>
            </a:r>
            <a:r>
              <a:rPr lang="hu-HU" altLang="hu-HU" sz="3600" dirty="0" smtClean="0">
                <a:effectLst/>
              </a:rPr>
              <a:t/>
            </a:r>
            <a:br>
              <a:rPr lang="hu-HU" altLang="hu-HU" sz="3600" dirty="0" smtClean="0">
                <a:effectLst/>
              </a:rPr>
            </a:br>
            <a:r>
              <a:rPr lang="hu-HU" altLang="hu-HU" sz="3600" dirty="0" smtClean="0">
                <a:effectLst/>
              </a:rPr>
              <a:t>nem </a:t>
            </a:r>
            <a:r>
              <a:rPr lang="hu-HU" altLang="hu-HU" sz="3600" dirty="0" smtClean="0">
                <a:effectLst/>
              </a:rPr>
              <a:t>teljesítése miatt bekövetkezett bevételkiesést, valamint</a:t>
            </a:r>
          </a:p>
          <a:p>
            <a:endParaRPr lang="hu-HU" altLang="hu-HU" sz="3600" dirty="0" smtClean="0">
              <a:effectLst/>
            </a:endParaRPr>
          </a:p>
          <a:p>
            <a:r>
              <a:rPr lang="hu-HU" altLang="hu-HU" sz="3600" dirty="0" smtClean="0">
                <a:effectLst/>
              </a:rPr>
              <a:t>a költségvetésből jogosulatlanul igénybe vett vagy céltól eltérően felhasznált pénzeszközt is;</a:t>
            </a:r>
          </a:p>
        </p:txBody>
      </p:sp>
    </p:spTree>
    <p:extLst>
      <p:ext uri="{BB962C8B-B14F-4D97-AF65-F5344CB8AC3E}">
        <p14:creationId xmlns:p14="http://schemas.microsoft.com/office/powerpoint/2010/main" val="27308492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052513"/>
            <a:ext cx="10783455" cy="50434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800" dirty="0" smtClean="0">
                <a:effectLst/>
              </a:rPr>
              <a:t>A bűncselekmény </a:t>
            </a:r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jogi tárgya</a:t>
            </a:r>
            <a:r>
              <a:rPr lang="hu-HU" altLang="hu-HU" sz="2800" dirty="0" smtClean="0">
                <a:effectLst/>
              </a:rPr>
              <a:t> közvetve a közteherviselési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kötelezettségét </a:t>
            </a:r>
            <a:r>
              <a:rPr lang="hu-HU" altLang="hu-HU" sz="2800" dirty="0" smtClean="0">
                <a:effectLst/>
              </a:rPr>
              <a:t>teljesítő embereknek a költségvetések </a:t>
            </a:r>
            <a:r>
              <a:rPr lang="hu-HU" altLang="hu-HU" sz="2800" dirty="0" err="1" smtClean="0">
                <a:effectLst/>
              </a:rPr>
              <a:t>prudens</a:t>
            </a:r>
            <a:r>
              <a:rPr lang="hu-HU" altLang="hu-HU" sz="2800" dirty="0" smtClean="0">
                <a:effectLst/>
              </a:rPr>
              <a:t> működéséhez fűződő érdeke, közvetlenül pedig maguk a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költségvetések</a:t>
            </a:r>
            <a:r>
              <a:rPr lang="hu-HU" altLang="hu-HU" sz="2800" dirty="0" smtClean="0">
                <a:effectLst/>
              </a:rPr>
              <a:t>.</a:t>
            </a:r>
            <a:r>
              <a:rPr lang="hu-HU" altLang="hu-HU" sz="2800" b="1" dirty="0" smtClean="0">
                <a:effectLst/>
              </a:rPr>
              <a:t> </a:t>
            </a:r>
          </a:p>
          <a:p>
            <a:endParaRPr lang="hu-HU" altLang="hu-HU" sz="2800" b="1" dirty="0" smtClean="0">
              <a:effectLst/>
            </a:endParaRPr>
          </a:p>
          <a:p>
            <a:r>
              <a:rPr lang="hu-HU" altLang="hu-HU" sz="2800" b="1" dirty="0" smtClean="0">
                <a:solidFill>
                  <a:srgbClr val="FFCC00"/>
                </a:solidFill>
                <a:effectLst/>
              </a:rPr>
              <a:t>Elkövetési tárgy</a:t>
            </a:r>
            <a:r>
              <a:rPr lang="hu-HU" altLang="hu-HU" sz="2800" dirty="0" smtClean="0">
                <a:effectLst/>
              </a:rPr>
              <a:t> az, amire a költségvetési befizetési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kötelezettség </a:t>
            </a:r>
            <a:r>
              <a:rPr lang="hu-HU" altLang="hu-HU" sz="2800" dirty="0" smtClean="0">
                <a:effectLst/>
              </a:rPr>
              <a:t>kiterjed, illetve a költségvetésből származó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pénzeszköz</a:t>
            </a:r>
            <a:r>
              <a:rPr lang="hu-HU" altLang="hu-HU" sz="2800" dirty="0" smtClean="0"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487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4453747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altLang="ko-KR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Bűncselekmény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3070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946728" y="780473"/>
            <a:ext cx="10774218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hu-HU" altLang="hu-HU" dirty="0" smtClean="0">
                <a:effectLst/>
              </a:rPr>
              <a:t>A bűncselekmény </a:t>
            </a:r>
            <a:r>
              <a:rPr lang="hu-HU" altLang="hu-HU" b="1" dirty="0" smtClean="0">
                <a:solidFill>
                  <a:srgbClr val="FFCC00"/>
                </a:solidFill>
                <a:effectLst/>
              </a:rPr>
              <a:t>alanya</a:t>
            </a:r>
            <a:r>
              <a:rPr lang="hu-HU" altLang="hu-HU" dirty="0" smtClean="0">
                <a:effectLst/>
              </a:rPr>
              <a:t> tettesként </a:t>
            </a:r>
            <a:r>
              <a:rPr lang="hu-HU" altLang="hu-HU" dirty="0" smtClean="0">
                <a:effectLst/>
              </a:rPr>
              <a:t>bárki </a:t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lehet </a:t>
            </a:r>
            <a:r>
              <a:rPr lang="hu-HU" altLang="hu-HU" dirty="0" smtClean="0">
                <a:effectLst/>
              </a:rPr>
              <a:t>– </a:t>
            </a:r>
            <a:r>
              <a:rPr lang="hu-HU" altLang="hu-HU" sz="2400" dirty="0" smtClean="0">
                <a:effectLst/>
              </a:rPr>
              <a:t>tehát általános</a:t>
            </a:r>
            <a:r>
              <a:rPr lang="hu-HU" altLang="hu-HU" dirty="0" smtClean="0">
                <a:effectLst/>
              </a:rPr>
              <a:t> –, akit a költségvetésbe </a:t>
            </a:r>
            <a:endParaRPr lang="hu-HU" altLang="hu-HU" dirty="0" smtClean="0">
              <a:effectLst/>
            </a:endParaRPr>
          </a:p>
          <a:p>
            <a:pPr marL="0" indent="0">
              <a:buNone/>
            </a:pPr>
            <a:r>
              <a:rPr lang="hu-HU" altLang="hu-HU" dirty="0" smtClean="0">
                <a:effectLst/>
              </a:rPr>
              <a:t>történő </a:t>
            </a:r>
            <a:r>
              <a:rPr lang="hu-HU" altLang="hu-HU" b="1" dirty="0" smtClean="0">
                <a:effectLst/>
              </a:rPr>
              <a:t>befizetési kötelezettség terhel,</a:t>
            </a:r>
            <a:r>
              <a:rPr lang="hu-HU" altLang="hu-HU" dirty="0" smtClean="0">
                <a:effectLst/>
              </a:rPr>
              <a:t> </a:t>
            </a:r>
            <a:endParaRPr lang="hu-HU" altLang="hu-HU" dirty="0" smtClean="0">
              <a:effectLst/>
            </a:endParaRPr>
          </a:p>
          <a:p>
            <a:pPr marL="0" indent="0">
              <a:buNone/>
            </a:pPr>
            <a:r>
              <a:rPr lang="hu-HU" altLang="hu-HU" dirty="0" smtClean="0">
                <a:effectLst/>
              </a:rPr>
              <a:t>illetve</a:t>
            </a:r>
            <a:r>
              <a:rPr lang="hu-HU" altLang="hu-HU" dirty="0" smtClean="0">
                <a:effectLst/>
              </a:rPr>
              <a:t>, aki javára a költségvetésből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b="1" dirty="0" smtClean="0">
                <a:effectLst/>
              </a:rPr>
              <a:t>kifizetés </a:t>
            </a:r>
            <a:r>
              <a:rPr lang="hu-HU" altLang="hu-HU" b="1" dirty="0" smtClean="0">
                <a:effectLst/>
              </a:rPr>
              <a:t>teljesül.</a:t>
            </a:r>
          </a:p>
        </p:txBody>
      </p:sp>
    </p:spTree>
    <p:extLst>
      <p:ext uri="{BB962C8B-B14F-4D97-AF65-F5344CB8AC3E}">
        <p14:creationId xmlns:p14="http://schemas.microsoft.com/office/powerpoint/2010/main" val="12388029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199" y="360218"/>
            <a:ext cx="11263745" cy="892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smtClean="0">
                <a:solidFill>
                  <a:srgbClr val="FFCC00"/>
                </a:solidFill>
              </a:rPr>
              <a:t>ELKÖVETÉSI</a:t>
            </a:r>
            <a:r>
              <a:rPr lang="hu-HU" altLang="hu-HU" sz="3200" smtClean="0"/>
              <a:t> </a:t>
            </a:r>
            <a:r>
              <a:rPr lang="hu-HU" altLang="hu-HU" sz="3200" smtClean="0">
                <a:solidFill>
                  <a:srgbClr val="FFCC00"/>
                </a:solidFill>
              </a:rPr>
              <a:t>MAGATARTÁS</a:t>
            </a:r>
            <a:endParaRPr lang="hu-HU" altLang="hu-HU" sz="320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457199" y="1252393"/>
            <a:ext cx="11263745" cy="4899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költségvetésbe történő befizetési kötelezettség vagy költségvetésből származó pénzeszközök vonatkozásában mást </a:t>
            </a:r>
            <a:r>
              <a:rPr lang="hu-HU" altLang="hu-HU" sz="2000" b="1" dirty="0" smtClean="0">
                <a:effectLst/>
              </a:rPr>
              <a:t>tévedésbe ejtés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tévedésben tartás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valótlan tartalmú nyilatkozat tétel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valós tényt </a:t>
            </a:r>
            <a:r>
              <a:rPr lang="hu-HU" altLang="hu-HU" sz="2000" b="1" dirty="0" smtClean="0">
                <a:effectLst/>
              </a:rPr>
              <a:t>elhallgatása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költségvetésbe történő befizetési kötelezettséggel kapcsolatos </a:t>
            </a:r>
            <a:r>
              <a:rPr lang="hu-HU" altLang="hu-HU" sz="2000" b="1" dirty="0" smtClean="0">
                <a:effectLst/>
              </a:rPr>
              <a:t>kedvezmény jogtalan </a:t>
            </a:r>
            <a:r>
              <a:rPr lang="hu-HU" altLang="hu-HU" sz="2000" b="1" dirty="0" smtClean="0">
                <a:effectLst/>
              </a:rPr>
              <a:t/>
            </a:r>
            <a:br>
              <a:rPr lang="hu-HU" altLang="hu-HU" sz="2000" b="1" dirty="0" smtClean="0">
                <a:effectLst/>
              </a:rPr>
            </a:br>
            <a:r>
              <a:rPr lang="hu-HU" altLang="hu-HU" sz="2000" b="1" dirty="0" smtClean="0">
                <a:effectLst/>
              </a:rPr>
              <a:t>igénybevétele</a:t>
            </a: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költségvetésből származó </a:t>
            </a:r>
            <a:r>
              <a:rPr lang="hu-HU" altLang="hu-HU" sz="2000" b="1" dirty="0" smtClean="0">
                <a:effectLst/>
              </a:rPr>
              <a:t>pénzeszközök jóváhagyott céltól eltérő felhasználása</a:t>
            </a:r>
          </a:p>
        </p:txBody>
      </p:sp>
    </p:spTree>
    <p:extLst>
      <p:ext uri="{BB962C8B-B14F-4D97-AF65-F5344CB8AC3E}">
        <p14:creationId xmlns:p14="http://schemas.microsoft.com/office/powerpoint/2010/main" val="41095881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586508" y="1648691"/>
            <a:ext cx="11097492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3600" dirty="0" smtClean="0">
                <a:effectLst/>
              </a:rPr>
              <a:t>A költségvetési csalás </a:t>
            </a:r>
            <a:r>
              <a:rPr lang="hu-HU" altLang="hu-HU" sz="3600" b="1" dirty="0" smtClean="0">
                <a:solidFill>
                  <a:srgbClr val="FFCC00"/>
                </a:solidFill>
                <a:effectLst/>
              </a:rPr>
              <a:t>eredmény bűncselekmény</a:t>
            </a:r>
            <a:r>
              <a:rPr lang="hu-HU" altLang="hu-HU" sz="3600" dirty="0" smtClean="0">
                <a:solidFill>
                  <a:srgbClr val="FFCC00"/>
                </a:solidFill>
                <a:effectLst/>
              </a:rPr>
              <a:t>,</a:t>
            </a:r>
            <a:r>
              <a:rPr lang="hu-HU" altLang="hu-HU" sz="3600" dirty="0" smtClean="0">
                <a:effectLst/>
              </a:rPr>
              <a:t> eredménye a költségvetés sérelme, </a:t>
            </a:r>
            <a:r>
              <a:rPr lang="hu-HU" altLang="hu-HU" sz="3600" dirty="0" smtClean="0">
                <a:effectLst/>
              </a:rPr>
              <a:t/>
            </a:r>
            <a:br>
              <a:rPr lang="hu-HU" altLang="hu-HU" sz="3600" dirty="0" smtClean="0">
                <a:effectLst/>
              </a:rPr>
            </a:br>
            <a:r>
              <a:rPr lang="hu-HU" altLang="hu-HU" sz="3600" dirty="0" smtClean="0">
                <a:effectLst/>
              </a:rPr>
              <a:t>amely </a:t>
            </a:r>
            <a:r>
              <a:rPr lang="hu-HU" altLang="hu-HU" sz="3600" dirty="0" smtClean="0">
                <a:effectLst/>
              </a:rPr>
              <a:t>megjelenési formája nem a kár, hanem a </a:t>
            </a:r>
            <a:r>
              <a:rPr lang="hu-HU" altLang="hu-HU" sz="3600" dirty="0" smtClean="0">
                <a:effectLst/>
              </a:rPr>
              <a:t/>
            </a:r>
            <a:br>
              <a:rPr lang="hu-HU" altLang="hu-HU" sz="3600" dirty="0" smtClean="0">
                <a:effectLst/>
              </a:rPr>
            </a:br>
            <a:r>
              <a:rPr lang="hu-HU" altLang="hu-HU" sz="3600" dirty="0" smtClean="0">
                <a:effectLst/>
              </a:rPr>
              <a:t>vagyoni </a:t>
            </a:r>
            <a:r>
              <a:rPr lang="hu-HU" altLang="hu-HU" sz="3600" dirty="0" smtClean="0">
                <a:effectLst/>
              </a:rPr>
              <a:t>hátrány. </a:t>
            </a:r>
          </a:p>
        </p:txBody>
      </p:sp>
    </p:spTree>
    <p:extLst>
      <p:ext uri="{BB962C8B-B14F-4D97-AF65-F5344CB8AC3E}">
        <p14:creationId xmlns:p14="http://schemas.microsoft.com/office/powerpoint/2010/main" val="13135988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68185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000" smtClean="0"/>
              <a:t/>
            </a:r>
            <a:br>
              <a:rPr lang="hu-HU" altLang="hu-HU" sz="4000" smtClean="0"/>
            </a:br>
            <a:r>
              <a:rPr lang="hu-HU" altLang="hu-HU" sz="4000" smtClean="0">
                <a:solidFill>
                  <a:srgbClr val="FF9933"/>
                </a:solidFill>
              </a:rPr>
              <a:t>Jövedékkel visszaélés elősegítése</a:t>
            </a:r>
            <a:r>
              <a:rPr lang="hu-HU" altLang="hu-HU" sz="4000" smtClean="0"/>
              <a:t> </a:t>
            </a:r>
            <a:br>
              <a:rPr lang="hu-HU" altLang="hu-HU" sz="4000" smtClean="0"/>
            </a:br>
            <a:endParaRPr lang="hu-HU" altLang="hu-HU" sz="4000" dirty="0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931237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Aki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jövedéki termék előállítására alkalmas, a jövedéki adóról szóló törvényben, valamint a </a:t>
            </a:r>
            <a:r>
              <a:rPr lang="hu-HU" altLang="hu-HU" sz="2000" dirty="0" smtClean="0">
                <a:effectLst/>
              </a:rPr>
              <a:t/>
            </a:r>
            <a:br>
              <a:rPr lang="hu-HU" altLang="hu-HU" sz="2000" dirty="0" smtClean="0">
                <a:effectLst/>
              </a:rPr>
            </a:br>
            <a:r>
              <a:rPr lang="hu-HU" altLang="hu-HU" sz="2000" dirty="0" smtClean="0">
                <a:effectLst/>
              </a:rPr>
              <a:t>felhatalmazásán </a:t>
            </a:r>
            <a:r>
              <a:rPr lang="hu-HU" altLang="hu-HU" sz="2000" dirty="0" smtClean="0">
                <a:effectLst/>
              </a:rPr>
              <a:t>alapuló jogszabályban meghatározott </a:t>
            </a:r>
            <a:r>
              <a:rPr lang="hu-HU" altLang="hu-HU" sz="2000" dirty="0" smtClean="0">
                <a:solidFill>
                  <a:srgbClr val="FFCC00"/>
                </a:solidFill>
                <a:effectLst/>
              </a:rPr>
              <a:t>berendezést, készüléket, eszközt</a:t>
            </a:r>
            <a:r>
              <a:rPr lang="hu-HU" altLang="hu-HU" sz="2000" dirty="0" smtClean="0">
                <a:effectLst/>
              </a:rPr>
              <a:t> </a:t>
            </a:r>
            <a:r>
              <a:rPr lang="hu-HU" altLang="hu-HU" sz="2000" dirty="0" smtClean="0">
                <a:effectLst/>
              </a:rPr>
              <a:t/>
            </a:r>
            <a:br>
              <a:rPr lang="hu-HU" altLang="hu-HU" sz="2000" dirty="0" smtClean="0">
                <a:effectLst/>
              </a:rPr>
            </a:br>
            <a:r>
              <a:rPr lang="hu-HU" altLang="hu-HU" sz="2000" dirty="0" smtClean="0">
                <a:effectLst/>
              </a:rPr>
              <a:t>vagy </a:t>
            </a:r>
            <a:r>
              <a:rPr lang="hu-HU" altLang="hu-HU" sz="2000" dirty="0" smtClean="0">
                <a:solidFill>
                  <a:srgbClr val="FFCC00"/>
                </a:solidFill>
                <a:effectLst/>
              </a:rPr>
              <a:t>alapanyagot</a:t>
            </a:r>
            <a:r>
              <a:rPr lang="hu-HU" altLang="hu-HU" sz="2000" dirty="0" smtClean="0">
                <a:effectLst/>
              </a:rPr>
              <a:t> engedély nélkül vagy a jogszabály megszegésével </a:t>
            </a:r>
            <a:r>
              <a:rPr lang="hu-HU" altLang="hu-HU" sz="2000" b="1" u="sng" dirty="0" smtClean="0">
                <a:effectLst/>
              </a:rPr>
              <a:t>előállít, megszerez, </a:t>
            </a:r>
            <a:endParaRPr lang="hu-HU" altLang="hu-HU" sz="2000" b="1" u="sng" dirty="0"/>
          </a:p>
          <a:p>
            <a:pPr marL="0" indent="0">
              <a:lnSpc>
                <a:spcPct val="80000"/>
              </a:lnSpc>
              <a:buNone/>
            </a:pPr>
            <a:r>
              <a:rPr lang="hu-HU" altLang="hu-HU" sz="2000" b="1" dirty="0" smtClean="0"/>
              <a:t>       T</a:t>
            </a:r>
            <a:r>
              <a:rPr lang="hu-HU" altLang="hu-HU" sz="2000" b="1" u="sng" dirty="0" smtClean="0">
                <a:effectLst/>
              </a:rPr>
              <a:t>art</a:t>
            </a:r>
            <a:r>
              <a:rPr lang="hu-HU" altLang="hu-HU" sz="2000" b="1" u="sng" dirty="0" smtClean="0">
                <a:effectLst/>
              </a:rPr>
              <a:t>, forgalomba hoz</a:t>
            </a:r>
            <a:r>
              <a:rPr lang="hu-HU" altLang="hu-HU" sz="2000" dirty="0" smtClean="0">
                <a:effectLst/>
              </a:rPr>
              <a:t>, illetve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u-HU" altLang="hu-HU" sz="2000" dirty="0" smtClean="0">
                <a:effectLst/>
              </a:rPr>
              <a:t>a forgalomba hozatalhoz szükséges </a:t>
            </a:r>
            <a:r>
              <a:rPr lang="hu-HU" altLang="hu-HU" sz="2000" dirty="0" smtClean="0">
                <a:solidFill>
                  <a:srgbClr val="FFCC00"/>
                </a:solidFill>
                <a:effectLst/>
              </a:rPr>
              <a:t>zárjegyet </a:t>
            </a:r>
            <a:r>
              <a:rPr lang="hu-HU" altLang="hu-HU" sz="2000" dirty="0" smtClean="0">
                <a:effectLst/>
              </a:rPr>
              <a:t>engedély nélkül vagy jogszabály megszegésével </a:t>
            </a:r>
            <a:r>
              <a:rPr lang="hu-HU" altLang="hu-HU" sz="2000" b="1" u="sng" dirty="0" smtClean="0">
                <a:effectLst/>
              </a:rPr>
              <a:t>előállít, megszerez</a:t>
            </a:r>
            <a:r>
              <a:rPr lang="hu-HU" altLang="hu-HU" sz="2000" b="1" dirty="0" smtClean="0">
                <a:effectLst/>
              </a:rPr>
              <a:t> </a:t>
            </a:r>
            <a:r>
              <a:rPr lang="hu-HU" altLang="hu-HU" sz="2000" dirty="0" smtClean="0">
                <a:effectLst/>
              </a:rPr>
              <a:t>vagy</a:t>
            </a:r>
            <a:r>
              <a:rPr lang="hu-HU" altLang="hu-HU" sz="2000" b="1" dirty="0" smtClean="0">
                <a:effectLst/>
              </a:rPr>
              <a:t> </a:t>
            </a:r>
            <a:r>
              <a:rPr lang="hu-HU" altLang="hu-HU" sz="2000" b="1" u="sng" dirty="0" smtClean="0">
                <a:effectLst/>
              </a:rPr>
              <a:t>tart</a:t>
            </a:r>
            <a:r>
              <a:rPr lang="hu-HU" altLang="hu-HU" sz="2000" dirty="0" smtClean="0">
                <a:effectLst/>
              </a:rPr>
              <a:t> </a:t>
            </a:r>
            <a:r>
              <a:rPr lang="hu-HU" altLang="hu-HU" sz="2000" dirty="0" smtClean="0">
                <a:solidFill>
                  <a:srgbClr val="FF3300"/>
                </a:solidFill>
                <a:effectLst/>
              </a:rPr>
              <a:t>!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solidFill>
                <a:srgbClr val="FF330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V 2 SZV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219095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620713"/>
            <a:ext cx="10589491" cy="547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hu-HU" altLang="hu-HU" sz="3200" dirty="0" smtClean="0">
                <a:effectLst/>
              </a:rPr>
              <a:t>B 3 SZV. ha a bűncselekményt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200" dirty="0" smtClean="0">
                <a:effectLst/>
              </a:rPr>
              <a:t>a) üzletszerűen,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200" dirty="0" smtClean="0">
                <a:effectLst/>
              </a:rPr>
              <a:t>b) jelentős mennyiségű alapanyagra vagy zárjegyre,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200" dirty="0" smtClean="0">
                <a:effectLst/>
              </a:rPr>
              <a:t>c) jelentős vagy azt meghaladó értékű adójegyre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200" dirty="0" smtClean="0">
                <a:effectLst/>
              </a:rPr>
              <a:t>követik el.</a:t>
            </a:r>
          </a:p>
          <a:p>
            <a:endParaRPr lang="hu-HU" altLang="hu-HU" sz="3200" dirty="0" smtClean="0">
              <a:effectLst/>
            </a:endParaRPr>
          </a:p>
          <a:p>
            <a:endParaRPr lang="hu-HU" altLang="hu-HU" sz="3200" dirty="0" smtClean="0">
              <a:effectLst/>
            </a:endParaRPr>
          </a:p>
          <a:p>
            <a:endParaRPr lang="hu-HU" altLang="hu-HU" sz="32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35736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6012" y="0"/>
            <a:ext cx="10377055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smtClean="0"/>
              <a:t>JELENTŐS MENNYISÉG  </a:t>
            </a:r>
            <a:r>
              <a:rPr lang="hu-HU" altLang="hu-HU" sz="3600" smtClean="0">
                <a:solidFill>
                  <a:schemeClr val="folHlink"/>
                </a:solidFill>
              </a:rPr>
              <a:t>Pl:</a:t>
            </a:r>
            <a:endParaRPr lang="hu-HU" altLang="hu-HU" sz="360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484313"/>
            <a:ext cx="10377055" cy="46116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motorbenzinként vagy gázolajként felhasználható adómérték nélküli ásványolajtermék esetén a 20 000 litert,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adómérték nélküli gáz-halmazállapotú szénhidrogén esetén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	a 100 000 nm3-t,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 cukorcefre esetén a 10 000 litert,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szárított dohány, fermentált dohány vagy vágott dohány esetén a 450 az </a:t>
            </a:r>
            <a:r>
              <a:rPr lang="hu-HU" altLang="hu-HU" sz="2000" dirty="0" smtClean="0">
                <a:effectLst/>
              </a:rPr>
              <a:t/>
            </a:r>
            <a:br>
              <a:rPr lang="hu-HU" altLang="hu-HU" sz="2000" dirty="0" smtClean="0">
                <a:effectLst/>
              </a:rPr>
            </a:br>
            <a:r>
              <a:rPr lang="hu-HU" altLang="hu-HU" sz="2000" dirty="0" smtClean="0">
                <a:effectLst/>
              </a:rPr>
              <a:t>5 </a:t>
            </a:r>
            <a:r>
              <a:rPr lang="hu-HU" altLang="hu-HU" sz="2000" dirty="0" smtClean="0">
                <a:effectLst/>
              </a:rPr>
              <a:t>kilogrammot,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zárjegy jelentős mennyiségű, ha az 5000 darabot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solidFill>
                  <a:srgbClr val="FFCC00"/>
                </a:solidFill>
                <a:effectLst/>
              </a:rPr>
              <a:t>							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meghaladja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.</a:t>
            </a:r>
            <a:endParaRPr lang="hu-HU" altLang="hu-HU" sz="2000" dirty="0" smtClean="0">
              <a:solidFill>
                <a:srgbClr val="FFCC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990806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922369" y="445715"/>
            <a:ext cx="3108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3600" b="1" dirty="0">
                <a:solidFill>
                  <a:schemeClr val="accent1"/>
                </a:solidFill>
              </a:rPr>
              <a:t>PÉNZMOSÁS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22369" y="1092046"/>
            <a:ext cx="11042073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800" smtClean="0">
                <a:solidFill>
                  <a:srgbClr val="FF9933"/>
                </a:solidFill>
              </a:rPr>
              <a:t>A pénzmosással kapcsolatos bejelentési kötelezettség elmulasztása</a:t>
            </a:r>
            <a:r>
              <a:rPr lang="hu-HU" altLang="hu-HU" sz="3200" smtClean="0"/>
              <a:t/>
            </a:r>
            <a:br>
              <a:rPr lang="hu-HU" altLang="hu-HU" sz="3200" smtClean="0"/>
            </a:br>
            <a:endParaRPr lang="hu-HU" altLang="hu-HU" sz="40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2369" y="2768446"/>
            <a:ext cx="1126963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3600" dirty="0" smtClean="0">
                <a:effectLst/>
              </a:rPr>
              <a:t>Aki a pénzmosás és a terrorizmus finanszírozásának megelőzésével és megakadályozásával kapcsolatos, törvényben előírt bejelentési kötelezettségének </a:t>
            </a:r>
            <a:r>
              <a:rPr lang="hu-HU" altLang="hu-HU" sz="3600" dirty="0" smtClean="0">
                <a:effectLst/>
              </a:rPr>
              <a:t/>
            </a:r>
            <a:br>
              <a:rPr lang="hu-HU" altLang="hu-HU" sz="3600" dirty="0" smtClean="0">
                <a:effectLst/>
              </a:rPr>
            </a:br>
            <a:r>
              <a:rPr lang="hu-HU" altLang="hu-HU" sz="3600" dirty="0" smtClean="0">
                <a:effectLst/>
              </a:rPr>
              <a:t>nem </a:t>
            </a:r>
            <a:r>
              <a:rPr lang="hu-HU" altLang="hu-HU" sz="3600" dirty="0" smtClean="0">
                <a:effectLst/>
              </a:rPr>
              <a:t>tesz eleget </a:t>
            </a:r>
          </a:p>
          <a:p>
            <a:pPr>
              <a:buFont typeface="Wingdings" panose="05000000000000000000" pitchFamily="2" charset="2"/>
              <a:buNone/>
            </a:pPr>
            <a:r>
              <a:rPr lang="hu-HU" altLang="hu-HU" sz="3600" dirty="0" smtClean="0">
                <a:effectLst/>
              </a:rPr>
              <a:t>V 2 </a:t>
            </a:r>
            <a:r>
              <a:rPr lang="hu-HU" altLang="hu-HU" sz="3600" dirty="0" err="1" smtClean="0">
                <a:effectLst/>
              </a:rPr>
              <a:t>szv</a:t>
            </a:r>
            <a:endParaRPr lang="hu-HU" altLang="hu-HU" sz="3600" dirty="0" smtClean="0">
              <a:effectLst/>
            </a:endParaRPr>
          </a:p>
          <a:p>
            <a:endParaRPr lang="hu-HU" altLang="hu-HU" sz="3600" dirty="0" smtClean="0">
              <a:effectLst/>
            </a:endParaRPr>
          </a:p>
          <a:p>
            <a:endParaRPr lang="hu-HU" altLang="hu-HU" sz="3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9697992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949709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200" dirty="0" smtClean="0">
                <a:solidFill>
                  <a:schemeClr val="accent1"/>
                </a:solidFill>
              </a:rPr>
              <a:t>A GAZDÁLKODÁS RENDJÉT SÉRTŐ </a:t>
            </a:r>
            <a:br>
              <a:rPr lang="hu-HU" altLang="hu-HU" sz="3200" dirty="0" smtClean="0">
                <a:solidFill>
                  <a:schemeClr val="accent1"/>
                </a:solidFill>
              </a:rPr>
            </a:br>
            <a:r>
              <a:rPr lang="hu-HU" altLang="hu-HU" sz="3200" dirty="0" smtClean="0">
                <a:solidFill>
                  <a:schemeClr val="accent1"/>
                </a:solidFill>
              </a:rPr>
              <a:t>BŰNCSELEKMÉNYEK</a:t>
            </a:r>
            <a:r>
              <a:rPr lang="hu-HU" altLang="hu-HU" sz="4000" dirty="0" smtClean="0">
                <a:solidFill>
                  <a:schemeClr val="accent1"/>
                </a:solidFill>
              </a:rPr>
              <a:t/>
            </a:r>
            <a:br>
              <a:rPr lang="hu-HU" altLang="hu-HU" sz="4000" dirty="0" smtClean="0">
                <a:solidFill>
                  <a:schemeClr val="accent1"/>
                </a:solidFill>
              </a:rPr>
            </a:br>
            <a:r>
              <a:rPr lang="hu-HU" altLang="hu-HU" sz="4000" dirty="0" smtClean="0">
                <a:solidFill>
                  <a:schemeClr val="accent1"/>
                </a:solidFill>
              </a:rPr>
              <a:t/>
            </a:r>
            <a:br>
              <a:rPr lang="hu-HU" altLang="hu-HU" sz="4000" dirty="0" smtClean="0">
                <a:solidFill>
                  <a:schemeClr val="accent1"/>
                </a:solidFill>
              </a:rPr>
            </a:br>
            <a:endParaRPr lang="hu-HU" altLang="hu-HU" sz="4000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9708" y="1361065"/>
            <a:ext cx="10949709" cy="41068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800" b="1" u="sng" dirty="0" smtClean="0">
                <a:effectLst/>
              </a:rPr>
              <a:t>A számvitel rendjének megsértése </a:t>
            </a:r>
            <a:r>
              <a:rPr lang="hu-HU" altLang="hu-HU" sz="1800" b="1" u="sng" dirty="0" smtClean="0">
                <a:effectLst/>
              </a:rPr>
              <a:t>(TK.)</a:t>
            </a:r>
            <a:endParaRPr lang="hu-HU" altLang="hu-HU" sz="1800" u="sng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u="sng" dirty="0" smtClean="0">
                <a:effectLst/>
              </a:rPr>
              <a:t>Csődbűncselekmény </a:t>
            </a:r>
            <a:r>
              <a:rPr lang="hu-HU" altLang="hu-HU" sz="900" b="1" u="sng" dirty="0" smtClean="0">
                <a:effectLst/>
              </a:rPr>
              <a:t>(</a:t>
            </a:r>
            <a:r>
              <a:rPr lang="hu-HU" altLang="hu-HU" sz="1800" b="1" u="sng" dirty="0" smtClean="0">
                <a:effectLst/>
              </a:rPr>
              <a:t>TK.)</a:t>
            </a:r>
            <a:endParaRPr lang="hu-HU" altLang="hu-HU" sz="1800" u="sng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Feljelentés elmulasztása a felszámolási eljárásban</a:t>
            </a:r>
            <a:r>
              <a:rPr lang="hu-HU" altLang="hu-HU" sz="1800" b="1" dirty="0" smtClean="0">
                <a:effectLst/>
              </a:rPr>
              <a:t>(TK.)</a:t>
            </a:r>
            <a:endParaRPr lang="hu-HU" altLang="hu-HU" sz="1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Tartozás fedezetének elvonása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Engedély nélküli nemzetközi kereskedelmi tevékenység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Saját tőke csorbítása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Jogosulatlan pénzügyi tevékenység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Gazdasági adatszolgáltatási kötelezettség elmulasztása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Bennfentes kereskedelem</a:t>
            </a: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Bennfentes információ jogosulatlan közzététele</a:t>
            </a: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Tiltott piacbefolyásolás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Piramisjáték szervezése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800" b="1" dirty="0" smtClean="0">
                <a:effectLst/>
              </a:rPr>
              <a:t>Gazdasági titok megsértése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217964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272" y="353444"/>
            <a:ext cx="118687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hu-HU" altLang="hu-HU" sz="2400" b="1" dirty="0" smtClean="0">
                <a:solidFill>
                  <a:schemeClr val="accent1"/>
                </a:solidFill>
                <a:effectLst/>
              </a:rPr>
              <a:t>A FOGYASZTÓK ÉRDEKEIT ÉS A GAZDASÁGI VERSENY TISZTASÁGÁT SÉRTŐ BŰNCSELEKMÉNYEK</a:t>
            </a:r>
            <a:endParaRPr lang="hu-HU" altLang="hu-HU" sz="2400" b="1" dirty="0" smtClean="0">
              <a:solidFill>
                <a:schemeClr val="accent1"/>
              </a:solidFill>
              <a:effectLst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22218" y="1744662"/>
            <a:ext cx="7543800" cy="51133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altLang="hu-HU" sz="2800" b="1" dirty="0" smtClean="0">
                <a:effectLst/>
              </a:rPr>
              <a:t>Rossz minőségű termék forgalomba hozatala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hu-HU" altLang="hu-HU" sz="2800" b="1" dirty="0" smtClean="0">
                <a:effectLst/>
              </a:rPr>
              <a:t>Megfelelőség hamis tanúsítása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hu-HU" altLang="hu-HU" sz="2800" b="1" dirty="0" smtClean="0">
                <a:effectLst/>
              </a:rPr>
              <a:t>Fogyasztók megtévesztése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hu-HU" altLang="hu-HU" sz="2800" b="1" dirty="0" smtClean="0">
                <a:effectLst/>
              </a:rPr>
              <a:t>Üzleti titok megsértése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hu-HU" altLang="hu-HU" sz="2800" b="1" dirty="0" smtClean="0">
                <a:effectLst/>
              </a:rPr>
              <a:t>Versenytárs utánzása</a:t>
            </a:r>
            <a:endParaRPr lang="hu-HU" altLang="hu-HU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hu-HU" altLang="hu-HU" sz="2800" b="1" dirty="0" smtClean="0">
                <a:effectLst/>
              </a:rPr>
              <a:t>Versenyt korlátozó megállapodás közbeszerzési és koncessziós eljárásban</a:t>
            </a:r>
          </a:p>
          <a:p>
            <a:pPr>
              <a:lnSpc>
                <a:spcPct val="90000"/>
              </a:lnSpc>
            </a:pPr>
            <a:endParaRPr lang="hu-HU" altLang="hu-HU" sz="2800" b="1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14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hu-HU" altLang="hu-HU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6239509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11125200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400" dirty="0" smtClean="0">
                <a:solidFill>
                  <a:schemeClr val="accent1"/>
                </a:solidFill>
              </a:rPr>
              <a:t>VAGYON ELLENI BŰNCSELEKMÉNYEK</a:t>
            </a:r>
            <a:endParaRPr lang="hu-HU" altLang="hu-HU" sz="4400" dirty="0" smtClean="0">
              <a:solidFill>
                <a:schemeClr val="accent1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981200"/>
            <a:ext cx="11125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Lopás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Rongálás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Sikkasztás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Csalás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solidFill>
                  <a:srgbClr val="FFCC00"/>
                </a:solidFill>
                <a:effectLst/>
              </a:rPr>
              <a:t>Gazdasági csalás</a:t>
            </a: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solidFill>
                  <a:srgbClr val="FFCC00"/>
                </a:solidFill>
                <a:effectLst/>
              </a:rPr>
              <a:t>Információs rendszer felhasználásával elkövetett csalás</a:t>
            </a:r>
            <a:endParaRPr lang="hu-HU" altLang="hu-HU" sz="2000" dirty="0" smtClean="0">
              <a:solidFill>
                <a:srgbClr val="FFCC0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Hűtlen kezelés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Hanyag kezelés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Jogtalan elsajátítás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Orgazdaság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Jármű önkényes elvétele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b="1" dirty="0" smtClean="0">
                <a:effectLst/>
              </a:rPr>
              <a:t>Uzsora-bűncselekmény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0819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330873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>
                <a:solidFill>
                  <a:srgbClr val="FFCC00"/>
                </a:solidFill>
              </a:rPr>
              <a:t>A bűncselekmény</a:t>
            </a:r>
            <a:endParaRPr lang="hu-HU" altLang="hu-HU" dirty="0" smtClean="0">
              <a:solidFill>
                <a:srgbClr val="FFCC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99" y="1981200"/>
            <a:ext cx="10330873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hu-HU" altLang="hu-HU" sz="2800" dirty="0" smtClean="0">
                <a:effectLst/>
              </a:rPr>
              <a:t>genus </a:t>
            </a:r>
            <a:r>
              <a:rPr lang="hu-HU" altLang="hu-HU" sz="2800" dirty="0" err="1" smtClean="0">
                <a:effectLst/>
              </a:rPr>
              <a:t>proximuma</a:t>
            </a:r>
            <a:r>
              <a:rPr lang="hu-HU" altLang="hu-HU" sz="2800" dirty="0" smtClean="0">
                <a:effectLst/>
              </a:rPr>
              <a:t> a 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cselekmény</a:t>
            </a:r>
            <a:r>
              <a:rPr lang="hu-HU" altLang="hu-HU" sz="2800" dirty="0" smtClean="0">
                <a:effectLst/>
              </a:rPr>
              <a:t>, illetve a magatartás, amely értékelést az általa előidézett, vagy célba vett eredmény, </a:t>
            </a:r>
            <a:r>
              <a:rPr lang="hu-HU" altLang="hu-HU" sz="2800" dirty="0" smtClean="0">
                <a:effectLst/>
              </a:rPr>
              <a:t/>
            </a:r>
            <a:br>
              <a:rPr lang="hu-HU" altLang="hu-HU" sz="2800" dirty="0" smtClean="0">
                <a:effectLst/>
              </a:rPr>
            </a:br>
            <a:r>
              <a:rPr lang="hu-HU" altLang="hu-HU" sz="2800" dirty="0" smtClean="0">
                <a:effectLst/>
              </a:rPr>
              <a:t>vagy </a:t>
            </a:r>
            <a:r>
              <a:rPr lang="hu-HU" altLang="hu-HU" sz="2800" dirty="0" smtClean="0">
                <a:effectLst/>
              </a:rPr>
              <a:t>következmény révén kap </a:t>
            </a:r>
          </a:p>
          <a:p>
            <a:endParaRPr lang="hu-HU" altLang="hu-HU" sz="2800" dirty="0" smtClean="0">
              <a:effectLst/>
            </a:endParaRPr>
          </a:p>
          <a:p>
            <a:r>
              <a:rPr lang="hu-HU" altLang="hu-HU" sz="2800" dirty="0" smtClean="0">
                <a:effectLst/>
              </a:rPr>
              <a:t>Differencia </a:t>
            </a:r>
            <a:r>
              <a:rPr lang="hu-HU" altLang="hu-HU" sz="2800" dirty="0" err="1" smtClean="0">
                <a:effectLst/>
              </a:rPr>
              <a:t>specifica</a:t>
            </a:r>
            <a:r>
              <a:rPr lang="hu-HU" altLang="hu-HU" sz="2800" dirty="0" smtClean="0">
                <a:effectLst/>
              </a:rPr>
              <a:t> a </a:t>
            </a:r>
            <a:r>
              <a:rPr lang="hu-HU" altLang="hu-HU" sz="2800" dirty="0" smtClean="0">
                <a:solidFill>
                  <a:srgbClr val="FFCC00"/>
                </a:solidFill>
                <a:effectLst/>
              </a:rPr>
              <a:t>társadalomra veszélyesség, a büntetni rendeltség és a bűnösség.</a:t>
            </a:r>
          </a:p>
        </p:txBody>
      </p:sp>
    </p:spTree>
    <p:extLst>
      <p:ext uri="{BB962C8B-B14F-4D97-AF65-F5344CB8AC3E}">
        <p14:creationId xmlns:p14="http://schemas.microsoft.com/office/powerpoint/2010/main" val="29604170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9896764" cy="10366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4800" dirty="0" smtClean="0"/>
              <a:t>LOPÁS</a:t>
            </a:r>
            <a:endParaRPr lang="hu-HU" altLang="hu-HU" sz="4800" dirty="0" smtClean="0"/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738909" y="1117311"/>
            <a:ext cx="10552545" cy="4683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18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1100" b="1" dirty="0" smtClean="0">
                <a:effectLst/>
              </a:rPr>
              <a:t>370. §</a:t>
            </a:r>
            <a:r>
              <a:rPr lang="hu-HU" altLang="hu-HU" sz="1800" b="1" dirty="0" smtClean="0">
                <a:effectLst/>
              </a:rPr>
              <a:t> </a:t>
            </a:r>
            <a:r>
              <a:rPr lang="hu-HU" altLang="hu-HU" sz="2000" b="1" dirty="0"/>
              <a:t>Aki</a:t>
            </a:r>
            <a:r>
              <a:rPr lang="hu-HU" altLang="hu-HU" sz="2000" b="1" dirty="0" smtClean="0">
                <a:effectLst/>
              </a:rPr>
              <a:t> idegen dolgot mástól azért vesz el, hogy azt jogtalanul eltulajdonítsa, lopást követ el.</a:t>
            </a:r>
          </a:p>
          <a:p>
            <a:pPr>
              <a:lnSpc>
                <a:spcPct val="80000"/>
              </a:lnSpc>
            </a:pPr>
            <a:endParaRPr lang="hu-HU" altLang="hu-HU" sz="2000" b="1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1800" dirty="0" smtClean="0">
                <a:effectLst/>
              </a:rPr>
              <a:t>V 2 SZV ha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smtClean="0">
                <a:effectLst/>
              </a:rPr>
              <a:t>a) </a:t>
            </a:r>
            <a:r>
              <a:rPr lang="hu-HU" altLang="hu-HU" sz="1800" dirty="0" smtClean="0">
                <a:effectLst/>
              </a:rPr>
              <a:t>a lopást </a:t>
            </a:r>
            <a:r>
              <a:rPr lang="hu-HU" altLang="hu-HU" sz="1800" b="1" dirty="0" smtClean="0">
                <a:effectLst/>
              </a:rPr>
              <a:t>kisebb értékre</a:t>
            </a:r>
            <a:r>
              <a:rPr lang="hu-HU" altLang="hu-HU" sz="1800" dirty="0" smtClean="0">
                <a:effectLst/>
              </a:rPr>
              <a:t>  vagy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smtClean="0">
                <a:effectLst/>
              </a:rPr>
              <a:t>b) </a:t>
            </a:r>
            <a:r>
              <a:rPr lang="hu-HU" altLang="hu-HU" sz="1800" dirty="0" smtClean="0">
                <a:effectLst/>
              </a:rPr>
              <a:t>a </a:t>
            </a:r>
            <a:r>
              <a:rPr lang="hu-HU" altLang="hu-HU" sz="1800" b="1" dirty="0" smtClean="0">
                <a:effectLst/>
              </a:rPr>
              <a:t>szabálysértési értékre elkövetett lopást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ba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bűnszövetségben,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bb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üzletszerűen,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bc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dolog elleni erőszakkal - ideértve azt is, ha a dolog eltulajdonításának megakadályozására szolgáló eszközt állagsérelem okozása nélkül eltávolítják, vagy a dolog eltulajdonításának megakadályozására alkalmatlanná teszik -,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bd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zsebtolvajlás útján,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smtClean="0">
                <a:effectLst/>
              </a:rPr>
              <a:t>be) </a:t>
            </a:r>
            <a:r>
              <a:rPr lang="hu-HU" altLang="hu-HU" sz="1800" dirty="0" smtClean="0">
                <a:effectLst/>
              </a:rPr>
              <a:t>egy vagy több közokirat, magánokirat vagy készpénz-helyettesítő fizetési eszköz egyidejű elvételével,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bf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helyiségbe vagy ehhez tartozó bekerített helyre megtévesztéssel, vagy a jogosult, illetve a használó tudta és beleegyezése nélkül bemenve,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bg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hamis vagy lopott kulcs használatával,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bh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lakást vagy hasonló helyiséget az elkövetővel közösen használó sérelmére vagy</a:t>
            </a:r>
          </a:p>
          <a:p>
            <a:pPr>
              <a:lnSpc>
                <a:spcPct val="80000"/>
              </a:lnSpc>
            </a:pPr>
            <a:r>
              <a:rPr lang="hu-HU" altLang="hu-HU" sz="1800" i="1" dirty="0" err="1" smtClean="0">
                <a:effectLst/>
              </a:rPr>
              <a:t>bi</a:t>
            </a:r>
            <a:r>
              <a:rPr lang="hu-HU" altLang="hu-HU" sz="1800" i="1" dirty="0" smtClean="0">
                <a:effectLst/>
              </a:rPr>
              <a:t>) </a:t>
            </a:r>
            <a:r>
              <a:rPr lang="hu-HU" altLang="hu-HU" sz="1800" dirty="0" smtClean="0">
                <a:effectLst/>
              </a:rPr>
              <a:t>erdőben jogellenes fakivágással</a:t>
            </a:r>
          </a:p>
          <a:p>
            <a:pPr>
              <a:lnSpc>
                <a:spcPct val="80000"/>
              </a:lnSpc>
            </a:pPr>
            <a:r>
              <a:rPr lang="hu-HU" altLang="hu-HU" sz="1800" dirty="0" smtClean="0">
                <a:effectLst/>
              </a:rPr>
              <a:t>követik el.</a:t>
            </a:r>
          </a:p>
          <a:p>
            <a:pPr>
              <a:lnSpc>
                <a:spcPct val="80000"/>
              </a:lnSpc>
            </a:pPr>
            <a:endParaRPr lang="hu-HU" altLang="hu-HU" sz="1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hu-HU" altLang="hu-HU" sz="1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1489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799" y="304800"/>
            <a:ext cx="10894291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/>
              <a:t>CSALÁS</a:t>
            </a:r>
            <a:endParaRPr lang="hu-HU" altLang="hu-HU" smtClean="0"/>
          </a:p>
        </p:txBody>
      </p:sp>
      <p:sp>
        <p:nvSpPr>
          <p:cNvPr id="5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981200"/>
            <a:ext cx="10894291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400" b="1" dirty="0" smtClean="0">
                <a:effectLst/>
              </a:rPr>
              <a:t>373. § </a:t>
            </a:r>
            <a:r>
              <a:rPr lang="hu-HU" altLang="hu-HU" sz="1400" dirty="0" smtClean="0">
                <a:effectLst/>
              </a:rPr>
              <a:t>(1)</a:t>
            </a:r>
            <a:r>
              <a:rPr lang="hu-HU" altLang="hu-HU" dirty="0" smtClean="0">
                <a:effectLst/>
              </a:rPr>
              <a:t> Aki jogtalan haszonszerzés végett mást tévedésbe ejt, vagy tévedésben tart, és ezzel kárt okoz, csalást követ el.</a:t>
            </a:r>
          </a:p>
          <a:p>
            <a:endParaRPr lang="hu-HU" altLang="hu-HU" dirty="0" smtClean="0">
              <a:effectLst/>
            </a:endParaRPr>
          </a:p>
          <a:p>
            <a:r>
              <a:rPr lang="hu-HU" altLang="hu-HU" dirty="0" smtClean="0">
                <a:effectLst/>
              </a:rPr>
              <a:t>MAX 5-10 SZV</a:t>
            </a:r>
            <a:endParaRPr lang="hu-HU" altLang="hu-HU" b="1" dirty="0" smtClean="0">
              <a:effectLst/>
            </a:endParaRPr>
          </a:p>
          <a:p>
            <a:endParaRPr lang="hu-HU" altLang="hu-HU" b="1" dirty="0" smtClean="0">
              <a:effectLst/>
            </a:endParaRPr>
          </a:p>
          <a:p>
            <a:endParaRPr lang="hu-HU" altLang="hu-HU" sz="1400" b="1" dirty="0" smtClean="0">
              <a:effectLst/>
            </a:endParaRP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519037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799" y="304800"/>
            <a:ext cx="10755745" cy="1431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mtClean="0"/>
              <a:t>SIKKASZTÁS</a:t>
            </a:r>
            <a:endParaRPr lang="hu-HU" altLang="hu-HU" dirty="0" smtClean="0"/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981200"/>
            <a:ext cx="1075574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400" b="1" dirty="0" smtClean="0">
                <a:effectLst/>
              </a:rPr>
              <a:t>372. § </a:t>
            </a:r>
            <a:r>
              <a:rPr lang="hu-HU" altLang="hu-HU" sz="1400" dirty="0" smtClean="0">
                <a:effectLst/>
              </a:rPr>
              <a:t>(1)</a:t>
            </a:r>
            <a:r>
              <a:rPr lang="hu-HU" altLang="hu-HU" dirty="0" smtClean="0">
                <a:effectLst/>
              </a:rPr>
              <a:t> Aki a rábízott idegen dolgot jogtalanul eltulajdonítja, vagy azzal sajátjaként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rendelkezik</a:t>
            </a:r>
            <a:r>
              <a:rPr lang="hu-HU" altLang="hu-HU" dirty="0" smtClean="0">
                <a:effectLst/>
              </a:rPr>
              <a:t>, sikkasztást követ el.</a:t>
            </a:r>
          </a:p>
          <a:p>
            <a:endParaRPr lang="hu-HU" altLang="hu-HU" dirty="0" smtClean="0">
              <a:effectLst/>
            </a:endParaRPr>
          </a:p>
          <a:p>
            <a:r>
              <a:rPr lang="hu-HU" altLang="hu-HU" dirty="0" smtClean="0">
                <a:effectLst/>
              </a:rPr>
              <a:t>MAX 5-10 SZV</a:t>
            </a:r>
            <a:endParaRPr lang="hu-HU" altLang="hu-HU" b="1" dirty="0" smtClean="0">
              <a:effectLst/>
            </a:endParaRP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5671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512618" y="430068"/>
            <a:ext cx="11476182" cy="56197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b="1" dirty="0" smtClean="0">
                <a:solidFill>
                  <a:srgbClr val="FFCC00"/>
                </a:solidFill>
                <a:effectLst/>
              </a:rPr>
              <a:t>Gazdasági csalás</a:t>
            </a:r>
            <a:endParaRPr lang="hu-HU" altLang="hu-HU" dirty="0" smtClean="0">
              <a:solidFill>
                <a:srgbClr val="FFCC00"/>
              </a:solidFill>
              <a:effectLst/>
            </a:endParaRPr>
          </a:p>
          <a:p>
            <a:r>
              <a:rPr lang="hu-HU" altLang="hu-HU" sz="1200" b="1" dirty="0" smtClean="0">
                <a:effectLst/>
              </a:rPr>
              <a:t>374. § </a:t>
            </a:r>
            <a:r>
              <a:rPr lang="hu-HU" altLang="hu-HU" sz="1200" dirty="0" smtClean="0">
                <a:effectLst/>
              </a:rPr>
              <a:t>(1)</a:t>
            </a:r>
            <a:r>
              <a:rPr lang="hu-HU" altLang="hu-HU" sz="4000" dirty="0" smtClean="0">
                <a:effectLst/>
              </a:rPr>
              <a:t> </a:t>
            </a:r>
            <a:r>
              <a:rPr lang="hu-HU" altLang="hu-HU" dirty="0" smtClean="0">
                <a:effectLst/>
              </a:rPr>
              <a:t>Aki jogtalan haszonszerzés végett színlelt gazdasági tevékenységet végez, és ezzel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vagyoni </a:t>
            </a:r>
            <a:r>
              <a:rPr lang="hu-HU" altLang="hu-HU" dirty="0" smtClean="0">
                <a:effectLst/>
              </a:rPr>
              <a:t>hátrányt okoz, gazdasági csalást </a:t>
            </a:r>
            <a:r>
              <a:rPr lang="hu-HU" altLang="hu-HU" dirty="0" smtClean="0">
                <a:effectLst/>
              </a:rPr>
              <a:t/>
            </a:r>
            <a:br>
              <a:rPr lang="hu-HU" altLang="hu-HU" dirty="0" smtClean="0">
                <a:effectLst/>
              </a:rPr>
            </a:br>
            <a:r>
              <a:rPr lang="hu-HU" altLang="hu-HU" dirty="0" smtClean="0">
                <a:effectLst/>
              </a:rPr>
              <a:t>követ </a:t>
            </a:r>
            <a:r>
              <a:rPr lang="hu-HU" altLang="hu-HU" dirty="0" smtClean="0">
                <a:effectLst/>
              </a:rPr>
              <a:t>el.</a:t>
            </a:r>
          </a:p>
          <a:p>
            <a:endParaRPr lang="hu-HU" altLang="hu-HU" dirty="0" smtClean="0">
              <a:effectLst/>
            </a:endParaRPr>
          </a:p>
          <a:p>
            <a:r>
              <a:rPr lang="hu-HU" altLang="hu-HU" dirty="0" smtClean="0">
                <a:effectLst/>
              </a:rPr>
              <a:t>V 2 </a:t>
            </a:r>
            <a:r>
              <a:rPr lang="hu-HU" altLang="hu-HU" dirty="0" err="1" smtClean="0">
                <a:effectLst/>
              </a:rPr>
              <a:t>szv</a:t>
            </a:r>
            <a:r>
              <a:rPr lang="hu-HU" altLang="hu-HU" dirty="0" smtClean="0">
                <a:effectLst/>
              </a:rPr>
              <a:t> kisebb vagyoni hátrány esetén</a:t>
            </a:r>
          </a:p>
          <a:p>
            <a:endParaRPr lang="hu-HU" altLang="hu-HU" dirty="0" smtClean="0">
              <a:effectLst/>
            </a:endParaRPr>
          </a:p>
          <a:p>
            <a:endParaRPr lang="hu-HU" altLang="hu-H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014781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429489" y="362095"/>
            <a:ext cx="11762511" cy="54752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B 3 </a:t>
            </a:r>
            <a:r>
              <a:rPr lang="hu-HU" altLang="hu-HU" sz="2000" dirty="0" err="1" smtClean="0">
                <a:effectLst/>
              </a:rPr>
              <a:t>szv</a:t>
            </a:r>
            <a:r>
              <a:rPr lang="hu-HU" altLang="hu-HU" sz="2000" dirty="0" smtClean="0">
                <a:effectLst/>
              </a:rPr>
              <a:t> ha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gazdasági csalás nagyobb vagyoni hátrányt okoz, vagy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kisebb vagyoni hátrányt okozó gazdasági csalást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i="1" dirty="0" smtClean="0">
                <a:effectLst/>
              </a:rPr>
              <a:t> </a:t>
            </a:r>
            <a:r>
              <a:rPr lang="hu-HU" altLang="hu-HU" sz="2000" dirty="0" smtClean="0">
                <a:effectLst/>
              </a:rPr>
              <a:t>bűnszövetségben, </a:t>
            </a:r>
            <a:r>
              <a:rPr lang="hu-HU" altLang="hu-HU" sz="2000" i="1" dirty="0" smtClean="0">
                <a:effectLst/>
              </a:rPr>
              <a:t> v. </a:t>
            </a:r>
            <a:r>
              <a:rPr lang="hu-HU" altLang="hu-HU" sz="2000" dirty="0" smtClean="0">
                <a:effectLst/>
              </a:rPr>
              <a:t>üzletszerűen követik el.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1-5 </a:t>
            </a:r>
            <a:r>
              <a:rPr lang="hu-HU" altLang="hu-HU" sz="2000" dirty="0" err="1" smtClean="0">
                <a:effectLst/>
              </a:rPr>
              <a:t>szv</a:t>
            </a:r>
            <a:r>
              <a:rPr lang="hu-HU" altLang="hu-HU" sz="2000" dirty="0" smtClean="0">
                <a:effectLst/>
              </a:rPr>
              <a:t> ha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gazdasági csalás jelentős vagyoni hátrányt okoz, vagy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nagyobb vagyoni hátrányt okozó gazdasági csalást bűnszövetségben, </a:t>
            </a:r>
            <a:r>
              <a:rPr lang="hu-HU" altLang="hu-HU" sz="2000" i="1" dirty="0" smtClean="0">
                <a:effectLst/>
              </a:rPr>
              <a:t> v. </a:t>
            </a:r>
            <a:r>
              <a:rPr lang="hu-HU" altLang="hu-HU" sz="2000" dirty="0" smtClean="0">
                <a:effectLst/>
              </a:rPr>
              <a:t>üzletszerűen követik el.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2-8 különösen nagy vagyoni hátrányt okoz, vagy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jelentős vagyoni hátrányt okozó gazdasági csalást bűnszövetségben, </a:t>
            </a:r>
            <a:r>
              <a:rPr lang="hu-HU" altLang="hu-HU" sz="2000" i="1" dirty="0" smtClean="0">
                <a:effectLst/>
              </a:rPr>
              <a:t> v. </a:t>
            </a:r>
            <a:r>
              <a:rPr lang="hu-HU" altLang="hu-HU" sz="2000" dirty="0" smtClean="0">
                <a:effectLst/>
              </a:rPr>
              <a:t>üzletszerűen követik el.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5-10 különösen jelentős vagyoni hátrányt okoz, vagy</a:t>
            </a:r>
          </a:p>
          <a:p>
            <a:pPr>
              <a:lnSpc>
                <a:spcPct val="80000"/>
              </a:lnSpc>
            </a:pPr>
            <a:r>
              <a:rPr lang="hu-HU" altLang="hu-HU" sz="2000" dirty="0" smtClean="0">
                <a:effectLst/>
              </a:rPr>
              <a:t>a különösen nagy vagyoni hátrányt okozó gazdasági csalást a bűnszövetségben, </a:t>
            </a:r>
            <a:r>
              <a:rPr lang="hu-HU" altLang="hu-HU" sz="2000" i="1" dirty="0" smtClean="0">
                <a:effectLst/>
              </a:rPr>
              <a:t> v. </a:t>
            </a:r>
            <a:r>
              <a:rPr lang="hu-HU" altLang="hu-HU" sz="2000" dirty="0" smtClean="0">
                <a:effectLst/>
              </a:rPr>
              <a:t>üzletszerűen követik el.</a:t>
            </a:r>
          </a:p>
          <a:p>
            <a:pPr>
              <a:lnSpc>
                <a:spcPct val="80000"/>
              </a:lnSpc>
            </a:pPr>
            <a:endParaRPr lang="hu-HU" altLang="hu-H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54116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9998364" cy="8207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800" smtClean="0">
                <a:solidFill>
                  <a:srgbClr val="FFCC00"/>
                </a:solidFill>
              </a:rPr>
              <a:t>Információs rendszer felhasználásával elkövetett csalás</a:t>
            </a:r>
            <a:br>
              <a:rPr lang="hu-HU" altLang="hu-HU" sz="2800" smtClean="0">
                <a:solidFill>
                  <a:srgbClr val="FFCC00"/>
                </a:solidFill>
              </a:rPr>
            </a:br>
            <a:endParaRPr lang="hu-HU" altLang="hu-HU" sz="4000" smtClean="0"/>
          </a:p>
        </p:txBody>
      </p:sp>
      <p:sp>
        <p:nvSpPr>
          <p:cNvPr id="3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800" y="1052513"/>
            <a:ext cx="10931236" cy="50434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Aki jogtalan haszonszerzés végett információs rendszerbe adatot bevisz, az abban kezelt 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adatot </a:t>
            </a:r>
            <a:r>
              <a:rPr lang="hu-HU" altLang="hu-HU" sz="2000" dirty="0" smtClean="0">
                <a:effectLst/>
              </a:rPr>
              <a:t>megváltoztatja, </a:t>
            </a:r>
            <a:r>
              <a:rPr lang="hu-HU" altLang="hu-HU" sz="2000" dirty="0" err="1" smtClean="0">
                <a:effectLst/>
              </a:rPr>
              <a:t>törli</a:t>
            </a:r>
            <a:r>
              <a:rPr lang="hu-HU" altLang="hu-HU" sz="2000" dirty="0" smtClean="0">
                <a:effectLst/>
              </a:rPr>
              <a:t>, vagy hozzáférhetetlenné teszi, illetve egyéb művelet végzésével az információs rendszer működését befolyásolja, és ezzel kárt okoz, bűntett miatt három évig 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terjedő </a:t>
            </a:r>
            <a:r>
              <a:rPr lang="hu-HU" altLang="hu-HU" sz="2000" dirty="0" smtClean="0">
                <a:effectLst/>
              </a:rPr>
              <a:t>szabadságvesztéssel büntetendő.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A büntetés 1-5  évig terjedő szabadságvesztés, ha</a:t>
            </a:r>
          </a:p>
          <a:p>
            <a:pPr>
              <a:lnSpc>
                <a:spcPct val="80000"/>
              </a:lnSpc>
            </a:pPr>
            <a:r>
              <a:rPr lang="hu-HU" altLang="hu-HU" sz="2000" i="1" dirty="0" smtClean="0">
                <a:effectLst/>
              </a:rPr>
              <a:t>a) </a:t>
            </a:r>
            <a:r>
              <a:rPr lang="hu-HU" altLang="hu-HU" sz="2000" dirty="0" smtClean="0">
                <a:effectLst/>
              </a:rPr>
              <a:t>az információs rendszer felhasználásával elkövetett csalás jelentős kárt okoz, vagy</a:t>
            </a:r>
          </a:p>
          <a:p>
            <a:pPr>
              <a:lnSpc>
                <a:spcPct val="80000"/>
              </a:lnSpc>
            </a:pPr>
            <a:r>
              <a:rPr lang="hu-HU" altLang="hu-HU" sz="2000" i="1" dirty="0" smtClean="0">
                <a:effectLst/>
              </a:rPr>
              <a:t>b) </a:t>
            </a:r>
            <a:r>
              <a:rPr lang="hu-HU" altLang="hu-HU" sz="2000" dirty="0" smtClean="0">
                <a:effectLst/>
              </a:rPr>
              <a:t>a nagyobb kárt okozó információs rendszer felhasználásával elkövetett csalást </a:t>
            </a:r>
            <a:r>
              <a:rPr lang="hu-HU" altLang="hu-HU" sz="2000" dirty="0" smtClean="0">
                <a:effectLst/>
              </a:rPr>
              <a:t/>
            </a:r>
            <a:br>
              <a:rPr lang="hu-HU" altLang="hu-HU" sz="2000" dirty="0" smtClean="0">
                <a:effectLst/>
              </a:rPr>
            </a:br>
            <a:r>
              <a:rPr lang="hu-HU" altLang="hu-HU" sz="2000" dirty="0" smtClean="0">
                <a:effectLst/>
              </a:rPr>
              <a:t>bűnszövetségben </a:t>
            </a:r>
            <a:r>
              <a:rPr lang="hu-HU" altLang="hu-HU" sz="2000" dirty="0" smtClean="0">
                <a:effectLst/>
              </a:rPr>
              <a:t>vagy üzletszerűen követik el.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A büntetés 2-8c évig terjedő szabadságvesztés, ha</a:t>
            </a:r>
          </a:p>
          <a:p>
            <a:pPr>
              <a:lnSpc>
                <a:spcPct val="80000"/>
              </a:lnSpc>
            </a:pPr>
            <a:r>
              <a:rPr lang="hu-HU" altLang="hu-HU" sz="2000" i="1" dirty="0" smtClean="0">
                <a:effectLst/>
              </a:rPr>
              <a:t>a) </a:t>
            </a:r>
            <a:r>
              <a:rPr lang="hu-HU" altLang="hu-HU" sz="2000" dirty="0" smtClean="0">
                <a:effectLst/>
              </a:rPr>
              <a:t>az információs rendszer felhasználásával elkövetett csalás különösen nagy kárt okoz</a:t>
            </a:r>
            <a:r>
              <a:rPr lang="hu-HU" altLang="hu-HU" sz="2000" smtClean="0">
                <a:effectLst/>
              </a:rPr>
              <a:t>, </a:t>
            </a:r>
            <a:r>
              <a:rPr lang="hu-HU" altLang="hu-HU" sz="2000" smtClean="0">
                <a:effectLst/>
              </a:rPr>
              <a:t/>
            </a:r>
            <a:br>
              <a:rPr lang="hu-HU" altLang="hu-HU" sz="2000" smtClean="0">
                <a:effectLst/>
              </a:rPr>
            </a:br>
            <a:r>
              <a:rPr lang="hu-HU" altLang="hu-HU" sz="2000" smtClean="0">
                <a:effectLst/>
              </a:rPr>
              <a:t>vagy</a:t>
            </a: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hu-HU" altLang="hu-HU" sz="2000" i="1" dirty="0" smtClean="0">
                <a:effectLst/>
              </a:rPr>
              <a:t>b) </a:t>
            </a:r>
            <a:r>
              <a:rPr lang="hu-HU" altLang="hu-HU" sz="2000" dirty="0" smtClean="0">
                <a:effectLst/>
              </a:rPr>
              <a:t>a jelentős kárt okozó információs rendszer felhasználásával elkövetett csalást bűnszövetségben vagy üzletszerűen követik el.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0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 smtClean="0">
                <a:effectLst/>
              </a:rPr>
              <a:t>A büntetés5-10 évig terjedő szabadságvesztés, ha</a:t>
            </a:r>
          </a:p>
          <a:p>
            <a:pPr>
              <a:lnSpc>
                <a:spcPct val="80000"/>
              </a:lnSpc>
            </a:pPr>
            <a:r>
              <a:rPr lang="hu-HU" altLang="hu-HU" sz="2000" i="1" dirty="0" smtClean="0">
                <a:effectLst/>
              </a:rPr>
              <a:t>a) </a:t>
            </a:r>
            <a:r>
              <a:rPr lang="hu-HU" altLang="hu-HU" sz="2000" dirty="0" smtClean="0">
                <a:effectLst/>
              </a:rPr>
              <a:t>az információs rendszer felhasználásával elkövetett csalás különösen jelentős kárt okoz, vagy</a:t>
            </a:r>
          </a:p>
          <a:p>
            <a:pPr>
              <a:lnSpc>
                <a:spcPct val="80000"/>
              </a:lnSpc>
            </a:pPr>
            <a:r>
              <a:rPr lang="hu-HU" altLang="hu-HU" sz="2000" i="1" dirty="0" smtClean="0">
                <a:effectLst/>
              </a:rPr>
              <a:t>b) </a:t>
            </a:r>
            <a:r>
              <a:rPr lang="hu-HU" altLang="hu-HU" sz="2000" dirty="0" smtClean="0">
                <a:effectLst/>
              </a:rPr>
              <a:t>a különösen nagy kárt okozó információs rendszer felhasználásával elkövetett csalást bűnszövetségben vagy üzletszerűen követik el.</a:t>
            </a:r>
          </a:p>
          <a:p>
            <a:pPr>
              <a:lnSpc>
                <a:spcPct val="80000"/>
              </a:lnSpc>
            </a:pPr>
            <a:endParaRPr lang="hu-HU" altLang="hu-HU" sz="2400" dirty="0" smtClean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1800" b="1" dirty="0" smtClean="0">
                <a:effectLst/>
              </a:rPr>
              <a:t>375. §</a:t>
            </a:r>
          </a:p>
        </p:txBody>
      </p:sp>
    </p:spTree>
    <p:extLst>
      <p:ext uri="{BB962C8B-B14F-4D97-AF65-F5344CB8AC3E}">
        <p14:creationId xmlns:p14="http://schemas.microsoft.com/office/powerpoint/2010/main" val="307480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1066799" y="1981200"/>
            <a:ext cx="1095894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3200" u="sng" dirty="0" smtClean="0">
                <a:effectLst/>
              </a:rPr>
              <a:t>Társadalomra veszélyes</a:t>
            </a:r>
            <a:r>
              <a:rPr lang="hu-HU" altLang="hu-HU" sz="3200" dirty="0" smtClean="0">
                <a:effectLst/>
              </a:rPr>
              <a:t> cselekmény az a tevékenység </a:t>
            </a:r>
            <a:r>
              <a:rPr lang="hu-HU" altLang="hu-HU" sz="3200" dirty="0" smtClean="0">
                <a:effectLst/>
              </a:rPr>
              <a:t/>
            </a:r>
            <a:br>
              <a:rPr lang="hu-HU" altLang="hu-HU" sz="3200" dirty="0" smtClean="0">
                <a:effectLst/>
              </a:rPr>
            </a:br>
            <a:r>
              <a:rPr lang="hu-HU" altLang="hu-HU" sz="3200" dirty="0" smtClean="0">
                <a:effectLst/>
              </a:rPr>
              <a:t>vagy </a:t>
            </a:r>
            <a:r>
              <a:rPr lang="hu-HU" altLang="hu-HU" sz="3200" dirty="0" smtClean="0">
                <a:effectLst/>
              </a:rPr>
              <a:t>mulasztás, amely mások személyét vagy jogait, </a:t>
            </a:r>
            <a:r>
              <a:rPr lang="hu-HU" altLang="hu-HU" sz="3200" dirty="0" smtClean="0">
                <a:effectLst/>
              </a:rPr>
              <a:t/>
            </a:r>
            <a:br>
              <a:rPr lang="hu-HU" altLang="hu-HU" sz="3200" dirty="0" smtClean="0">
                <a:effectLst/>
              </a:rPr>
            </a:br>
            <a:r>
              <a:rPr lang="hu-HU" altLang="hu-HU" sz="3200" dirty="0" smtClean="0">
                <a:effectLst/>
              </a:rPr>
              <a:t>illetve </a:t>
            </a:r>
            <a:r>
              <a:rPr lang="hu-HU" altLang="hu-HU" sz="3200" dirty="0" smtClean="0">
                <a:effectLst/>
              </a:rPr>
              <a:t>Magyarország Alaptörvény szerinti társadalmi, </a:t>
            </a:r>
            <a:r>
              <a:rPr lang="hu-HU" altLang="hu-HU" sz="3200" dirty="0" smtClean="0">
                <a:effectLst/>
              </a:rPr>
              <a:t/>
            </a:r>
            <a:br>
              <a:rPr lang="hu-HU" altLang="hu-HU" sz="3200" dirty="0" smtClean="0">
                <a:effectLst/>
              </a:rPr>
            </a:br>
            <a:r>
              <a:rPr lang="hu-HU" altLang="hu-HU" sz="3200" dirty="0" smtClean="0">
                <a:effectLst/>
              </a:rPr>
              <a:t>gazdasági</a:t>
            </a:r>
            <a:r>
              <a:rPr lang="hu-HU" altLang="hu-HU" sz="3200" dirty="0" smtClean="0">
                <a:effectLst/>
              </a:rPr>
              <a:t>, állami rendjét sérti vagy veszélyezteti.</a:t>
            </a:r>
          </a:p>
          <a:p>
            <a:endParaRPr lang="hu-HU" altLang="hu-HU" sz="3200" dirty="0" smtClean="0">
              <a:effectLst/>
            </a:endParaRPr>
          </a:p>
          <a:p>
            <a:endParaRPr lang="hu-HU" altLang="hu-HU" sz="32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47290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83164" y="362518"/>
            <a:ext cx="754380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defTabSz="1219170" rtl="0" eaLnBrk="1" latinLnBrk="1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3600" dirty="0" smtClean="0">
                <a:solidFill>
                  <a:srgbClr val="FFCC00"/>
                </a:solidFill>
              </a:rPr>
              <a:t>BŰNCSELEKMÉNY TÁRGYA</a:t>
            </a:r>
            <a:endParaRPr lang="hu-HU" altLang="hu-HU" sz="3600" dirty="0" smtClean="0">
              <a:solidFill>
                <a:srgbClr val="FFCC00"/>
              </a:solidFill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5643418" y="1565708"/>
            <a:ext cx="561975" cy="914400"/>
          </a:xfrm>
          <a:prstGeom prst="downArrow">
            <a:avLst>
              <a:gd name="adj1" fmla="val 50000"/>
              <a:gd name="adj2" fmla="val 406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4" name="Téglalap 3"/>
          <p:cNvSpPr/>
          <p:nvPr/>
        </p:nvSpPr>
        <p:spPr>
          <a:xfrm>
            <a:off x="3047999" y="2967335"/>
            <a:ext cx="77585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hu-HU" altLang="hu-HU" sz="2400" b="1" dirty="0"/>
              <a:t>A TÖRVÉNYHOZÓ ÁLTAL VÉDENI KÍVÁNT TÁRS-I VISZONY, MELYET AZ ELKÖVETŐ MAGATARTÁSA SÉRT VAGY VESZÉLYEZTET</a:t>
            </a:r>
          </a:p>
        </p:txBody>
      </p:sp>
    </p:spTree>
    <p:extLst>
      <p:ext uri="{BB962C8B-B14F-4D97-AF65-F5344CB8AC3E}">
        <p14:creationId xmlns:p14="http://schemas.microsoft.com/office/powerpoint/2010/main" val="39786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2641</Words>
  <Application>Microsoft Office PowerPoint</Application>
  <PresentationFormat>Szélesvásznú</PresentationFormat>
  <Paragraphs>454</Paragraphs>
  <Slides>75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75</vt:i4>
      </vt:variant>
    </vt:vector>
  </HeadingPairs>
  <TitlesOfParts>
    <vt:vector size="83" baseType="lpstr">
      <vt:lpstr>Arial</vt:lpstr>
      <vt:lpstr>Arial Unicode MS</vt:lpstr>
      <vt:lpstr>Times New Roman</vt:lpstr>
      <vt:lpstr>Verdana</vt:lpstr>
      <vt:lpstr>Webdings</vt:lpstr>
      <vt:lpstr>Wingdings</vt:lpstr>
      <vt:lpstr>Contents Slide Master</vt:lpstr>
      <vt:lpstr>Microsoft Clip Gallery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Oktató</dc:creator>
  <cp:lastModifiedBy>Oktató</cp:lastModifiedBy>
  <cp:revision>9</cp:revision>
  <dcterms:created xsi:type="dcterms:W3CDTF">2020-08-27T07:57:49Z</dcterms:created>
  <dcterms:modified xsi:type="dcterms:W3CDTF">2020-08-27T09:07:56Z</dcterms:modified>
</cp:coreProperties>
</file>